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7"/>
    <p:sldId id="257" r:id="rId38"/>
    <p:sldId id="258" r:id="rId39"/>
    <p:sldId id="259" r:id="rId40"/>
    <p:sldId id="260" r:id="rId41"/>
    <p:sldId id="261" r:id="rId42"/>
    <p:sldId id="262" r:id="rId43"/>
    <p:sldId id="263" r:id="rId44"/>
    <p:sldId id="264" r:id="rId45"/>
    <p:sldId id="265" r:id="rId46"/>
    <p:sldId id="266" r:id="rId47"/>
    <p:sldId id="267" r:id="rId48"/>
    <p:sldId id="268" r:id="rId49"/>
    <p:sldId id="269" r:id="rId50"/>
    <p:sldId id="270" r:id="rId51"/>
    <p:sldId id="271" r:id="rId52"/>
    <p:sldId id="272" r:id="rId53"/>
    <p:sldId id="273" r:id="rId54"/>
    <p:sldId id="274" r:id="rId55"/>
    <p:sldId id="275" r:id="rId56"/>
    <p:sldId id="276" r:id="rId57"/>
    <p:sldId id="277" r:id="rId58"/>
    <p:sldId id="278" r:id="rId59"/>
    <p:sldId id="279" r:id="rId60"/>
    <p:sldId id="280" r:id="rId61"/>
    <p:sldId id="281" r:id="rId62"/>
    <p:sldId id="282" r:id="rId63"/>
    <p:sldId id="283" r:id="rId64"/>
    <p:sldId id="284" r:id="rId65"/>
    <p:sldId id="285" r:id="rId66"/>
    <p:sldId id="286" r:id="rId67"/>
    <p:sldId id="287" r:id="rId68"/>
    <p:sldId id="288" r:id="rId69"/>
    <p:sldId id="289" r:id="rId70"/>
    <p:sldId id="290" r:id="rId71"/>
    <p:sldId id="291" r:id="rId72"/>
    <p:sldId id="292" r:id="rId73"/>
    <p:sldId id="293" r:id="rId74"/>
    <p:sldId id="294" r:id="rId75"/>
    <p:sldId id="295" r:id="rId76"/>
    <p:sldId id="296" r:id="rId77"/>
    <p:sldId id="297" r:id="rId78"/>
    <p:sldId id="298" r:id="rId79"/>
    <p:sldId id="299" r:id="rId80"/>
    <p:sldId id="300" r:id="rId81"/>
    <p:sldId id="301" r:id="rId82"/>
    <p:sldId id="302" r:id="rId83"/>
    <p:sldId id="303" r:id="rId84"/>
    <p:sldId id="304" r:id="rId85"/>
    <p:sldId id="305" r:id="rId86"/>
    <p:sldId id="306" r:id="rId87"/>
    <p:sldId id="307" r:id="rId88"/>
    <p:sldId id="308" r:id="rId89"/>
    <p:sldId id="309" r:id="rId90"/>
    <p:sldId id="310" r:id="rId91"/>
    <p:sldId id="311" r:id="rId9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eague Spartan" charset="1" panose="00000800000000000000"/>
      <p:regular r:id="rId10"/>
    </p:embeddedFont>
    <p:embeddedFont>
      <p:font typeface="Roboto" charset="1" panose="02000000000000000000"/>
      <p:regular r:id="rId11"/>
    </p:embeddedFont>
    <p:embeddedFont>
      <p:font typeface="Roboto Bold" charset="1" panose="02000000000000000000"/>
      <p:regular r:id="rId12"/>
    </p:embeddedFont>
    <p:embeddedFont>
      <p:font typeface="Roboto Italics" charset="1" panose="02000000000000000000"/>
      <p:regular r:id="rId13"/>
    </p:embeddedFont>
    <p:embeddedFont>
      <p:font typeface="Roboto Bold Italics" charset="1" panose="02000000000000000000"/>
      <p:regular r:id="rId14"/>
    </p:embeddedFont>
    <p:embeddedFont>
      <p:font typeface="Body Text" charset="1" panose="02000503040000020004"/>
      <p:regular r:id="rId15"/>
    </p:embeddedFont>
    <p:embeddedFont>
      <p:font typeface="Body Text Bold" charset="1" panose="02000503040000020004"/>
      <p:regular r:id="rId16"/>
    </p:embeddedFont>
    <p:embeddedFont>
      <p:font typeface="Body Text Italics" charset="1" panose="00000500000000000000"/>
      <p:regular r:id="rId17"/>
    </p:embeddedFont>
    <p:embeddedFont>
      <p:font typeface="Body Text Bold Italics" charset="1" panose="00000700000000000000"/>
      <p:regular r:id="rId18"/>
    </p:embeddedFont>
    <p:embeddedFont>
      <p:font typeface="Arial" charset="1" panose="020B0502020202020204"/>
      <p:regular r:id="rId19"/>
    </p:embeddedFont>
    <p:embeddedFont>
      <p:font typeface="Arial Bold" charset="1" panose="020B0802020202020204"/>
      <p:regular r:id="rId20"/>
    </p:embeddedFont>
    <p:embeddedFont>
      <p:font typeface="Arial Italics" charset="1" panose="020B0502020202090204"/>
      <p:regular r:id="rId21"/>
    </p:embeddedFont>
    <p:embeddedFont>
      <p:font typeface="Arial Bold Italics" charset="1" panose="020B0802020202090204"/>
      <p:regular r:id="rId22"/>
    </p:embeddedFont>
    <p:embeddedFont>
      <p:font typeface="Muli" charset="1" panose="00000500000000000000"/>
      <p:regular r:id="rId23"/>
    </p:embeddedFont>
    <p:embeddedFont>
      <p:font typeface="Muli Bold" charset="1" panose="00000800000000000000"/>
      <p:regular r:id="rId24"/>
    </p:embeddedFont>
    <p:embeddedFont>
      <p:font typeface="Muli Italics" charset="1" panose="00000500000000000000"/>
      <p:regular r:id="rId25"/>
    </p:embeddedFont>
    <p:embeddedFont>
      <p:font typeface="Muli Bold Italics" charset="1" panose="00000800000000000000"/>
      <p:regular r:id="rId26"/>
    </p:embeddedFont>
    <p:embeddedFont>
      <p:font typeface="Muli Extra-Light" charset="1" panose="00000300000000000000"/>
      <p:regular r:id="rId27"/>
    </p:embeddedFont>
    <p:embeddedFont>
      <p:font typeface="Muli Extra-Light Italics" charset="1" panose="00000300000000000000"/>
      <p:regular r:id="rId28"/>
    </p:embeddedFont>
    <p:embeddedFont>
      <p:font typeface="Muli Light" charset="1" panose="00000400000000000000"/>
      <p:regular r:id="rId29"/>
    </p:embeddedFont>
    <p:embeddedFont>
      <p:font typeface="Muli Light Italics" charset="1" panose="00000400000000000000"/>
      <p:regular r:id="rId30"/>
    </p:embeddedFont>
    <p:embeddedFont>
      <p:font typeface="Muli Semi-Bold" charset="1" panose="00000700000000000000"/>
      <p:regular r:id="rId31"/>
    </p:embeddedFont>
    <p:embeddedFont>
      <p:font typeface="Muli Semi-Bold Italics" charset="1" panose="00000700000000000000"/>
      <p:regular r:id="rId32"/>
    </p:embeddedFont>
    <p:embeddedFont>
      <p:font typeface="Muli Ultra-Bold" charset="1" panose="00000900000000000000"/>
      <p:regular r:id="rId33"/>
    </p:embeddedFont>
    <p:embeddedFont>
      <p:font typeface="Muli Ultra-Bold Italics" charset="1" panose="00000900000000000000"/>
      <p:regular r:id="rId34"/>
    </p:embeddedFont>
    <p:embeddedFont>
      <p:font typeface="Muli Heavy" charset="1" panose="00000A00000000000000"/>
      <p:regular r:id="rId35"/>
    </p:embeddedFont>
    <p:embeddedFont>
      <p:font typeface="Muli Heavy Italics" charset="1" panose="00000A0000000000000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slides/slide1.xml" Type="http://schemas.openxmlformats.org/officeDocument/2006/relationships/slide"/><Relationship Id="rId38" Target="slides/slide2.xml" Type="http://schemas.openxmlformats.org/officeDocument/2006/relationships/slide"/><Relationship Id="rId39" Target="slides/slide3.xml" Type="http://schemas.openxmlformats.org/officeDocument/2006/relationships/slide"/><Relationship Id="rId4" Target="theme/theme1.xml" Type="http://schemas.openxmlformats.org/officeDocument/2006/relationships/theme"/><Relationship Id="rId40" Target="slides/slide4.xml" Type="http://schemas.openxmlformats.org/officeDocument/2006/relationships/slide"/><Relationship Id="rId41" Target="slides/slide5.xml" Type="http://schemas.openxmlformats.org/officeDocument/2006/relationships/slide"/><Relationship Id="rId42" Target="slides/slide6.xml" Type="http://schemas.openxmlformats.org/officeDocument/2006/relationships/slide"/><Relationship Id="rId43" Target="slides/slide7.xml" Type="http://schemas.openxmlformats.org/officeDocument/2006/relationships/slide"/><Relationship Id="rId44" Target="slides/slide8.xml" Type="http://schemas.openxmlformats.org/officeDocument/2006/relationships/slide"/><Relationship Id="rId45" Target="slides/slide9.xml" Type="http://schemas.openxmlformats.org/officeDocument/2006/relationships/slide"/><Relationship Id="rId46" Target="slides/slide10.xml" Type="http://schemas.openxmlformats.org/officeDocument/2006/relationships/slide"/><Relationship Id="rId47" Target="slides/slide11.xml" Type="http://schemas.openxmlformats.org/officeDocument/2006/relationships/slide"/><Relationship Id="rId48" Target="slides/slide12.xml" Type="http://schemas.openxmlformats.org/officeDocument/2006/relationships/slide"/><Relationship Id="rId49" Target="slides/slide13.xml" Type="http://schemas.openxmlformats.org/officeDocument/2006/relationships/slide"/><Relationship Id="rId5" Target="tableStyles.xml" Type="http://schemas.openxmlformats.org/officeDocument/2006/relationships/tableStyles"/><Relationship Id="rId50" Target="slides/slide14.xml" Type="http://schemas.openxmlformats.org/officeDocument/2006/relationships/slide"/><Relationship Id="rId51" Target="slides/slide15.xml" Type="http://schemas.openxmlformats.org/officeDocument/2006/relationships/slide"/><Relationship Id="rId52" Target="slides/slide16.xml" Type="http://schemas.openxmlformats.org/officeDocument/2006/relationships/slide"/><Relationship Id="rId53" Target="slides/slide17.xml" Type="http://schemas.openxmlformats.org/officeDocument/2006/relationships/slide"/><Relationship Id="rId54" Target="slides/slide18.xml" Type="http://schemas.openxmlformats.org/officeDocument/2006/relationships/slide"/><Relationship Id="rId55" Target="slides/slide19.xml" Type="http://schemas.openxmlformats.org/officeDocument/2006/relationships/slide"/><Relationship Id="rId56" Target="slides/slide20.xml" Type="http://schemas.openxmlformats.org/officeDocument/2006/relationships/slide"/><Relationship Id="rId57" Target="slides/slide21.xml" Type="http://schemas.openxmlformats.org/officeDocument/2006/relationships/slide"/><Relationship Id="rId58" Target="slides/slide22.xml" Type="http://schemas.openxmlformats.org/officeDocument/2006/relationships/slide"/><Relationship Id="rId59" Target="slides/slide23.xml" Type="http://schemas.openxmlformats.org/officeDocument/2006/relationships/slide"/><Relationship Id="rId6" Target="fonts/font6.fntdata" Type="http://schemas.openxmlformats.org/officeDocument/2006/relationships/font"/><Relationship Id="rId60" Target="slides/slide24.xml" Type="http://schemas.openxmlformats.org/officeDocument/2006/relationships/slide"/><Relationship Id="rId61" Target="slides/slide25.xml" Type="http://schemas.openxmlformats.org/officeDocument/2006/relationships/slide"/><Relationship Id="rId62" Target="slides/slide26.xml" Type="http://schemas.openxmlformats.org/officeDocument/2006/relationships/slide"/><Relationship Id="rId63" Target="slides/slide27.xml" Type="http://schemas.openxmlformats.org/officeDocument/2006/relationships/slide"/><Relationship Id="rId64" Target="slides/slide28.xml" Type="http://schemas.openxmlformats.org/officeDocument/2006/relationships/slide"/><Relationship Id="rId65" Target="slides/slide29.xml" Type="http://schemas.openxmlformats.org/officeDocument/2006/relationships/slide"/><Relationship Id="rId66" Target="slides/slide30.xml" Type="http://schemas.openxmlformats.org/officeDocument/2006/relationships/slide"/><Relationship Id="rId67" Target="slides/slide31.xml" Type="http://schemas.openxmlformats.org/officeDocument/2006/relationships/slide"/><Relationship Id="rId68" Target="slides/slide32.xml" Type="http://schemas.openxmlformats.org/officeDocument/2006/relationships/slide"/><Relationship Id="rId69" Target="slides/slide33.xml" Type="http://schemas.openxmlformats.org/officeDocument/2006/relationships/slide"/><Relationship Id="rId7" Target="fonts/font7.fntdata" Type="http://schemas.openxmlformats.org/officeDocument/2006/relationships/font"/><Relationship Id="rId70" Target="slides/slide34.xml" Type="http://schemas.openxmlformats.org/officeDocument/2006/relationships/slide"/><Relationship Id="rId71" Target="slides/slide35.xml" Type="http://schemas.openxmlformats.org/officeDocument/2006/relationships/slide"/><Relationship Id="rId72" Target="slides/slide36.xml" Type="http://schemas.openxmlformats.org/officeDocument/2006/relationships/slide"/><Relationship Id="rId73" Target="slides/slide37.xml" Type="http://schemas.openxmlformats.org/officeDocument/2006/relationships/slide"/><Relationship Id="rId74" Target="slides/slide38.xml" Type="http://schemas.openxmlformats.org/officeDocument/2006/relationships/slide"/><Relationship Id="rId75" Target="slides/slide39.xml" Type="http://schemas.openxmlformats.org/officeDocument/2006/relationships/slide"/><Relationship Id="rId76" Target="slides/slide40.xml" Type="http://schemas.openxmlformats.org/officeDocument/2006/relationships/slide"/><Relationship Id="rId77" Target="slides/slide41.xml" Type="http://schemas.openxmlformats.org/officeDocument/2006/relationships/slide"/><Relationship Id="rId78" Target="slides/slide42.xml" Type="http://schemas.openxmlformats.org/officeDocument/2006/relationships/slide"/><Relationship Id="rId79" Target="slides/slide43.xml" Type="http://schemas.openxmlformats.org/officeDocument/2006/relationships/slide"/><Relationship Id="rId8" Target="fonts/font8.fntdata" Type="http://schemas.openxmlformats.org/officeDocument/2006/relationships/font"/><Relationship Id="rId80" Target="slides/slide44.xml" Type="http://schemas.openxmlformats.org/officeDocument/2006/relationships/slide"/><Relationship Id="rId81" Target="slides/slide45.xml" Type="http://schemas.openxmlformats.org/officeDocument/2006/relationships/slide"/><Relationship Id="rId82" Target="slides/slide46.xml" Type="http://schemas.openxmlformats.org/officeDocument/2006/relationships/slide"/><Relationship Id="rId83" Target="slides/slide47.xml" Type="http://schemas.openxmlformats.org/officeDocument/2006/relationships/slide"/><Relationship Id="rId84" Target="slides/slide48.xml" Type="http://schemas.openxmlformats.org/officeDocument/2006/relationships/slide"/><Relationship Id="rId85" Target="slides/slide49.xml" Type="http://schemas.openxmlformats.org/officeDocument/2006/relationships/slide"/><Relationship Id="rId86" Target="slides/slide50.xml" Type="http://schemas.openxmlformats.org/officeDocument/2006/relationships/slide"/><Relationship Id="rId87" Target="slides/slide51.xml" Type="http://schemas.openxmlformats.org/officeDocument/2006/relationships/slide"/><Relationship Id="rId88" Target="slides/slide52.xml" Type="http://schemas.openxmlformats.org/officeDocument/2006/relationships/slide"/><Relationship Id="rId89" Target="slides/slide53.xml" Type="http://schemas.openxmlformats.org/officeDocument/2006/relationships/slide"/><Relationship Id="rId9" Target="fonts/font9.fntdata" Type="http://schemas.openxmlformats.org/officeDocument/2006/relationships/font"/><Relationship Id="rId90" Target="slides/slide54.xml" Type="http://schemas.openxmlformats.org/officeDocument/2006/relationships/slide"/><Relationship Id="rId91" Target="slides/slide55.xml" Type="http://schemas.openxmlformats.org/officeDocument/2006/relationships/slide"/><Relationship Id="rId92" Target="slides/slide56.xml" Type="http://schemas.openxmlformats.org/officeDocument/2006/relationships/slide"/></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7.png" Type="http://schemas.openxmlformats.org/officeDocument/2006/relationships/image"/></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3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3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3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3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3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4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4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4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4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5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5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4824719" y="1783751"/>
            <a:ext cx="10058997" cy="1058235"/>
            <a:chOff x="0" y="0"/>
            <a:chExt cx="2317492" cy="243807"/>
          </a:xfrm>
        </p:grpSpPr>
        <p:sp>
          <p:nvSpPr>
            <p:cNvPr name="Freeform 3" id="3"/>
            <p:cNvSpPr/>
            <p:nvPr/>
          </p:nvSpPr>
          <p:spPr>
            <a:xfrm flipH="false" flipV="false" rot="0">
              <a:off x="0" y="0"/>
              <a:ext cx="2317492" cy="243807"/>
            </a:xfrm>
            <a:custGeom>
              <a:avLst/>
              <a:gdLst/>
              <a:ahLst/>
              <a:cxnLst/>
              <a:rect r="r" b="b" t="t" l="l"/>
              <a:pathLst>
                <a:path h="243807" w="2317492">
                  <a:moveTo>
                    <a:pt x="17702" y="0"/>
                  </a:moveTo>
                  <a:lnTo>
                    <a:pt x="2299790" y="0"/>
                  </a:lnTo>
                  <a:cubicBezTo>
                    <a:pt x="2304485" y="0"/>
                    <a:pt x="2308988" y="1865"/>
                    <a:pt x="2312308" y="5185"/>
                  </a:cubicBezTo>
                  <a:cubicBezTo>
                    <a:pt x="2315627" y="8505"/>
                    <a:pt x="2317492" y="13007"/>
                    <a:pt x="2317492" y="17702"/>
                  </a:cubicBezTo>
                  <a:lnTo>
                    <a:pt x="2317492" y="226105"/>
                  </a:lnTo>
                  <a:cubicBezTo>
                    <a:pt x="2317492" y="230800"/>
                    <a:pt x="2315627" y="235302"/>
                    <a:pt x="2312308" y="238622"/>
                  </a:cubicBezTo>
                  <a:cubicBezTo>
                    <a:pt x="2308988" y="241942"/>
                    <a:pt x="2304485" y="243807"/>
                    <a:pt x="2299790" y="243807"/>
                  </a:cubicBezTo>
                  <a:lnTo>
                    <a:pt x="17702" y="243807"/>
                  </a:lnTo>
                  <a:cubicBezTo>
                    <a:pt x="13007" y="243807"/>
                    <a:pt x="8505" y="241942"/>
                    <a:pt x="5185" y="238622"/>
                  </a:cubicBezTo>
                  <a:cubicBezTo>
                    <a:pt x="1865" y="235302"/>
                    <a:pt x="0" y="230800"/>
                    <a:pt x="0" y="226105"/>
                  </a:cubicBezTo>
                  <a:lnTo>
                    <a:pt x="0" y="17702"/>
                  </a:lnTo>
                  <a:cubicBezTo>
                    <a:pt x="0" y="13007"/>
                    <a:pt x="1865" y="8505"/>
                    <a:pt x="5185" y="5185"/>
                  </a:cubicBezTo>
                  <a:cubicBezTo>
                    <a:pt x="8505" y="1865"/>
                    <a:pt x="13007" y="0"/>
                    <a:pt x="17702" y="0"/>
                  </a:cubicBezTo>
                  <a:close/>
                </a:path>
              </a:pathLst>
            </a:custGeom>
            <a:solidFill>
              <a:srgbClr val="FFE500"/>
            </a:solidFill>
          </p:spPr>
        </p:sp>
        <p:sp>
          <p:nvSpPr>
            <p:cNvPr name="TextBox 4" id="4"/>
            <p:cNvSpPr txBox="true"/>
            <p:nvPr/>
          </p:nvSpPr>
          <p:spPr>
            <a:xfrm>
              <a:off x="0" y="-9525"/>
              <a:ext cx="812800" cy="822325"/>
            </a:xfrm>
            <a:prstGeom prst="rect">
              <a:avLst/>
            </a:prstGeom>
          </p:spPr>
          <p:txBody>
            <a:bodyPr anchor="ctr" rtlCol="false" tIns="50800" lIns="50800" bIns="50800" rIns="50800"/>
            <a:lstStyle/>
            <a:p>
              <a:pPr algn="ctr">
                <a:lnSpc>
                  <a:spcPts val="2400"/>
                </a:lnSpc>
              </a:pPr>
            </a:p>
          </p:txBody>
        </p:sp>
      </p:grpSp>
      <p:sp>
        <p:nvSpPr>
          <p:cNvPr name="TextBox 5" id="5"/>
          <p:cNvSpPr txBox="true"/>
          <p:nvPr/>
        </p:nvSpPr>
        <p:spPr>
          <a:xfrm rot="0">
            <a:off x="4060262" y="1226027"/>
            <a:ext cx="11182512" cy="2310536"/>
          </a:xfrm>
          <a:prstGeom prst="rect">
            <a:avLst/>
          </a:prstGeom>
        </p:spPr>
        <p:txBody>
          <a:bodyPr anchor="t" rtlCol="false" tIns="0" lIns="0" bIns="0" rIns="0">
            <a:spAutoFit/>
          </a:bodyPr>
          <a:lstStyle/>
          <a:p>
            <a:pPr algn="ctr">
              <a:lnSpc>
                <a:spcPts val="18929"/>
              </a:lnSpc>
            </a:pPr>
            <a:r>
              <a:rPr lang="en-US" sz="13717">
                <a:solidFill>
                  <a:srgbClr val="FFFFFF"/>
                </a:solidFill>
                <a:latin typeface="League Spartan Bold"/>
              </a:rPr>
              <a:t>TEMA</a:t>
            </a:r>
          </a:p>
        </p:txBody>
      </p:sp>
      <p:sp>
        <p:nvSpPr>
          <p:cNvPr name="Freeform 6" id="6"/>
          <p:cNvSpPr/>
          <p:nvPr/>
        </p:nvSpPr>
        <p:spPr>
          <a:xfrm flipH="true" flipV="false" rot="0">
            <a:off x="13271100" y="6377508"/>
            <a:ext cx="2164633" cy="1818966"/>
          </a:xfrm>
          <a:custGeom>
            <a:avLst/>
            <a:gdLst/>
            <a:ahLst/>
            <a:cxnLst/>
            <a:rect r="r" b="b" t="t" l="l"/>
            <a:pathLst>
              <a:path h="1818966" w="2164633">
                <a:moveTo>
                  <a:pt x="2164632" y="0"/>
                </a:moveTo>
                <a:lnTo>
                  <a:pt x="0" y="0"/>
                </a:lnTo>
                <a:lnTo>
                  <a:pt x="0" y="1818966"/>
                </a:lnTo>
                <a:lnTo>
                  <a:pt x="2164632" y="1818966"/>
                </a:lnTo>
                <a:lnTo>
                  <a:pt x="216463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2225473">
            <a:off x="-1331072" y="9311196"/>
            <a:ext cx="7315200" cy="1795549"/>
          </a:xfrm>
          <a:custGeom>
            <a:avLst/>
            <a:gdLst/>
            <a:ahLst/>
            <a:cxnLst/>
            <a:rect r="r" b="b" t="t" l="l"/>
            <a:pathLst>
              <a:path h="1795549" w="7315200">
                <a:moveTo>
                  <a:pt x="0" y="0"/>
                </a:moveTo>
                <a:lnTo>
                  <a:pt x="7315200" y="0"/>
                </a:lnTo>
                <a:lnTo>
                  <a:pt x="7315200" y="1795549"/>
                </a:lnTo>
                <a:lnTo>
                  <a:pt x="0" y="17955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1658189">
            <a:off x="11787874" y="154324"/>
            <a:ext cx="7315200" cy="1748752"/>
          </a:xfrm>
          <a:custGeom>
            <a:avLst/>
            <a:gdLst/>
            <a:ahLst/>
            <a:cxnLst/>
            <a:rect r="r" b="b" t="t" l="l"/>
            <a:pathLst>
              <a:path h="1748752" w="7315200">
                <a:moveTo>
                  <a:pt x="0" y="0"/>
                </a:moveTo>
                <a:lnTo>
                  <a:pt x="7315200" y="0"/>
                </a:lnTo>
                <a:lnTo>
                  <a:pt x="7315200" y="1748752"/>
                </a:lnTo>
                <a:lnTo>
                  <a:pt x="0" y="17487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0" y="0"/>
            <a:ext cx="4216475" cy="2841987"/>
          </a:xfrm>
          <a:custGeom>
            <a:avLst/>
            <a:gdLst/>
            <a:ahLst/>
            <a:cxnLst/>
            <a:rect r="r" b="b" t="t" l="l"/>
            <a:pathLst>
              <a:path h="2841987" w="4216475">
                <a:moveTo>
                  <a:pt x="0" y="0"/>
                </a:moveTo>
                <a:lnTo>
                  <a:pt x="4216475" y="0"/>
                </a:lnTo>
                <a:lnTo>
                  <a:pt x="4216475" y="2841987"/>
                </a:lnTo>
                <a:lnTo>
                  <a:pt x="0" y="2841987"/>
                </a:lnTo>
                <a:lnTo>
                  <a:pt x="0" y="0"/>
                </a:lnTo>
                <a:close/>
              </a:path>
            </a:pathLst>
          </a:custGeom>
          <a:blipFill>
            <a:blip r:embed="rId8"/>
            <a:stretch>
              <a:fillRect l="0" t="0" r="0" b="0"/>
            </a:stretch>
          </a:blipFill>
        </p:spPr>
      </p:sp>
      <p:sp>
        <p:nvSpPr>
          <p:cNvPr name="TextBox 10" id="10"/>
          <p:cNvSpPr txBox="true"/>
          <p:nvPr/>
        </p:nvSpPr>
        <p:spPr>
          <a:xfrm rot="0">
            <a:off x="660031" y="6387033"/>
            <a:ext cx="10251027" cy="3899967"/>
          </a:xfrm>
          <a:prstGeom prst="rect">
            <a:avLst/>
          </a:prstGeom>
        </p:spPr>
        <p:txBody>
          <a:bodyPr anchor="t" rtlCol="false" tIns="0" lIns="0" bIns="0" rIns="0">
            <a:spAutoFit/>
          </a:bodyPr>
          <a:lstStyle/>
          <a:p>
            <a:pPr algn="just">
              <a:lnSpc>
                <a:spcPts val="5298"/>
              </a:lnSpc>
            </a:pPr>
            <a:r>
              <a:rPr lang="en-US" sz="4415">
                <a:solidFill>
                  <a:srgbClr val="FFFFFF"/>
                </a:solidFill>
                <a:latin typeface="Muli"/>
              </a:rPr>
              <a:t>Ricardo Alexander Hernández Mejía  </a:t>
            </a:r>
          </a:p>
          <a:p>
            <a:pPr algn="just">
              <a:lnSpc>
                <a:spcPts val="5298"/>
              </a:lnSpc>
            </a:pPr>
            <a:r>
              <a:rPr lang="en-US" sz="4415">
                <a:solidFill>
                  <a:srgbClr val="FFFFFF"/>
                </a:solidFill>
                <a:latin typeface="Muli"/>
              </a:rPr>
              <a:t>Elías Guardado Stanley Flores  </a:t>
            </a:r>
          </a:p>
          <a:p>
            <a:pPr algn="just">
              <a:lnSpc>
                <a:spcPts val="5298"/>
              </a:lnSpc>
            </a:pPr>
            <a:r>
              <a:rPr lang="en-US" sz="4415">
                <a:solidFill>
                  <a:srgbClr val="FFFFFF"/>
                </a:solidFill>
                <a:latin typeface="Muli"/>
              </a:rPr>
              <a:t>Milton Dagoberto Orellana Marinero  </a:t>
            </a:r>
          </a:p>
          <a:p>
            <a:pPr algn="just">
              <a:lnSpc>
                <a:spcPts val="5298"/>
              </a:lnSpc>
            </a:pPr>
            <a:r>
              <a:rPr lang="en-US" sz="4415">
                <a:solidFill>
                  <a:srgbClr val="FFFFFF"/>
                </a:solidFill>
                <a:latin typeface="Muli"/>
              </a:rPr>
              <a:t>David Alejandro Córdova Gálvez </a:t>
            </a:r>
          </a:p>
          <a:p>
            <a:pPr algn="ctr">
              <a:lnSpc>
                <a:spcPts val="9709"/>
              </a:lnSpc>
              <a:spcBef>
                <a:spcPct val="0"/>
              </a:spcBef>
            </a:pP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986963" y="1036082"/>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734835" y="531257"/>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215023" y="1593091"/>
            <a:ext cx="14297242" cy="352425"/>
          </a:xfrm>
          <a:prstGeom prst="rect">
            <a:avLst/>
          </a:prstGeom>
        </p:spPr>
        <p:txBody>
          <a:bodyPr anchor="t" rtlCol="false" tIns="0" lIns="0" bIns="0" rIns="0">
            <a:spAutoFit/>
          </a:bodyPr>
          <a:lstStyle/>
          <a:p>
            <a:pPr algn="just">
              <a:lnSpc>
                <a:spcPts val="2400"/>
              </a:lnSpc>
              <a:spcBef>
                <a:spcPct val="0"/>
              </a:spcBef>
            </a:pPr>
            <a:r>
              <a:rPr lang="en-US" sz="2000">
                <a:solidFill>
                  <a:srgbClr val="000000"/>
                </a:solidFill>
                <a:latin typeface="Arial"/>
              </a:rPr>
              <a:t>1. Revisar regularmente toda la base de activos, considerando si está alineada con las necesidades del negocio.</a:t>
            </a:r>
          </a:p>
        </p:txBody>
      </p:sp>
      <p:sp>
        <p:nvSpPr>
          <p:cNvPr name="AutoShape 11" id="11"/>
          <p:cNvSpPr/>
          <p:nvPr/>
        </p:nvSpPr>
        <p:spPr>
          <a:xfrm flipV="true">
            <a:off x="1190785" y="2290415"/>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5252875" y="1339091"/>
            <a:ext cx="2684939" cy="755651"/>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Arial"/>
              </a:rPr>
              <a:t>3</a:t>
            </a:r>
          </a:p>
        </p:txBody>
      </p:sp>
      <p:sp>
        <p:nvSpPr>
          <p:cNvPr name="TextBox 13" id="13"/>
          <p:cNvSpPr txBox="true"/>
          <p:nvPr/>
        </p:nvSpPr>
        <p:spPr>
          <a:xfrm rot="0">
            <a:off x="15221546" y="5360554"/>
            <a:ext cx="2684939" cy="755650"/>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Arial"/>
              </a:rPr>
              <a:t>5</a:t>
            </a:r>
          </a:p>
        </p:txBody>
      </p:sp>
      <p:sp>
        <p:nvSpPr>
          <p:cNvPr name="AutoShape 14" id="14"/>
          <p:cNvSpPr/>
          <p:nvPr/>
        </p:nvSpPr>
        <p:spPr>
          <a:xfrm flipV="true">
            <a:off x="1088896" y="4031984"/>
            <a:ext cx="16476094" cy="19050"/>
          </a:xfrm>
          <a:prstGeom prst="line">
            <a:avLst/>
          </a:prstGeom>
          <a:ln cap="flat" w="38100">
            <a:solidFill>
              <a:srgbClr val="000000"/>
            </a:solidFill>
            <a:prstDash val="solid"/>
            <a:headEnd type="diamond" len="lg" w="lg"/>
            <a:tailEnd type="diamond" len="lg" w="lg"/>
          </a:ln>
        </p:spPr>
      </p:sp>
      <p:sp>
        <p:nvSpPr>
          <p:cNvPr name="TextBox 15" id="15"/>
          <p:cNvSpPr txBox="true"/>
          <p:nvPr/>
        </p:nvSpPr>
        <p:spPr>
          <a:xfrm rot="0">
            <a:off x="1246330" y="4469966"/>
            <a:ext cx="14006545" cy="3206750"/>
          </a:xfrm>
          <a:prstGeom prst="rect">
            <a:avLst/>
          </a:prstGeom>
        </p:spPr>
        <p:txBody>
          <a:bodyPr anchor="t" rtlCol="false" tIns="0" lIns="0" bIns="0" rIns="0">
            <a:spAutoFit/>
          </a:bodyPr>
          <a:lstStyle/>
          <a:p>
            <a:pPr>
              <a:lnSpc>
                <a:spcPts val="2800"/>
              </a:lnSpc>
            </a:pPr>
            <a:r>
              <a:rPr lang="en-US" sz="2000">
                <a:solidFill>
                  <a:srgbClr val="000000"/>
                </a:solidFill>
                <a:latin typeface="Arial"/>
              </a:rPr>
              <a:t>3. Revisarlas garantíasy considerar larelación calidad-precioy las estrategiasde reemplazo paradeterminar lasopciones demenor coste.</a:t>
            </a:r>
          </a:p>
          <a:p>
            <a:pPr>
              <a:lnSpc>
                <a:spcPts val="2800"/>
              </a:lnSpc>
            </a:pPr>
            <a:r>
              <a:rPr lang="en-US" sz="2000">
                <a:solidFill>
                  <a:srgbClr val="000000"/>
                </a:solidFill>
                <a:latin typeface="Arial"/>
              </a:rPr>
              <a:t>4. Usar estadísticas de capacidad y uso para identificar activos subutilizados o redundantes que podrían considerarse para su eliminación o sustitución a fin de reducir costes.</a:t>
            </a:r>
          </a:p>
          <a:p>
            <a:pPr>
              <a:lnSpc>
                <a:spcPts val="2800"/>
              </a:lnSpc>
            </a:pPr>
            <a:r>
              <a:rPr lang="en-US" sz="2000">
                <a:solidFill>
                  <a:srgbClr val="000000"/>
                </a:solidFill>
                <a:latin typeface="Arial"/>
              </a:rPr>
              <a:t>5. Revisar la base completa para identificar oportunidades de estandarización, suministro único y otras estrategias que podrían reducir los costes de adquisición, soporte y mantenimiento.</a:t>
            </a:r>
          </a:p>
          <a:p>
            <a:pPr>
              <a:lnSpc>
                <a:spcPts val="2800"/>
              </a:lnSpc>
            </a:pPr>
            <a:r>
              <a:rPr lang="en-US" sz="2000">
                <a:solidFill>
                  <a:srgbClr val="000000"/>
                </a:solidFill>
                <a:latin typeface="Arial"/>
              </a:rPr>
              <a:t>6. Revisar el estado general a fin de identificar oportunidades para aprovechar las tecnologías emergentes o estrategias de suministro alternativas para reducir costes o incrementar la relación calidad-precio.</a:t>
            </a:r>
          </a:p>
          <a:p>
            <a:pPr>
              <a:lnSpc>
                <a:spcPts val="2800"/>
              </a:lnSpc>
              <a:spcBef>
                <a:spcPct val="0"/>
              </a:spcBef>
            </a:pPr>
          </a:p>
        </p:txBody>
      </p:sp>
      <p:sp>
        <p:nvSpPr>
          <p:cNvPr name="TextBox 16" id="16"/>
          <p:cNvSpPr txBox="true"/>
          <p:nvPr/>
        </p:nvSpPr>
        <p:spPr>
          <a:xfrm rot="0">
            <a:off x="16443778" y="2792899"/>
            <a:ext cx="30313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Bold"/>
              </a:rPr>
              <a:t>4</a:t>
            </a:r>
          </a:p>
        </p:txBody>
      </p:sp>
      <p:sp>
        <p:nvSpPr>
          <p:cNvPr name="TextBox 17" id="17"/>
          <p:cNvSpPr txBox="true"/>
          <p:nvPr/>
        </p:nvSpPr>
        <p:spPr>
          <a:xfrm rot="0">
            <a:off x="1246330" y="2918433"/>
            <a:ext cx="14297242" cy="739775"/>
          </a:xfrm>
          <a:prstGeom prst="rect">
            <a:avLst/>
          </a:prstGeom>
        </p:spPr>
        <p:txBody>
          <a:bodyPr anchor="t" rtlCol="false" tIns="0" lIns="0" bIns="0" rIns="0">
            <a:spAutoFit/>
          </a:bodyPr>
          <a:lstStyle/>
          <a:p>
            <a:pPr>
              <a:lnSpc>
                <a:spcPts val="2800"/>
              </a:lnSpc>
              <a:spcBef>
                <a:spcPct val="0"/>
              </a:spcBef>
            </a:pPr>
            <a:r>
              <a:rPr lang="en-US" sz="2000">
                <a:solidFill>
                  <a:srgbClr val="000000"/>
                </a:solidFill>
                <a:latin typeface="Arial"/>
              </a:rPr>
              <a:t>2. Evaluarlos costesde mantenimiento, considerar si son razonables e identificar opciones de menor coste. Cuando sea necesario, incluir reemplazos con nuevas alternativas.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73032" y="2451090"/>
            <a:ext cx="5559039" cy="5559039"/>
          </a:xfrm>
          <a:custGeom>
            <a:avLst/>
            <a:gdLst/>
            <a:ahLst/>
            <a:cxnLst/>
            <a:rect r="r" b="b" t="t" l="l"/>
            <a:pathLst>
              <a:path h="5559039" w="5559039">
                <a:moveTo>
                  <a:pt x="0" y="0"/>
                </a:moveTo>
                <a:lnTo>
                  <a:pt x="5559040" y="0"/>
                </a:lnTo>
                <a:lnTo>
                  <a:pt x="5559040" y="5559039"/>
                </a:lnTo>
                <a:lnTo>
                  <a:pt x="0" y="55590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089577" y="2363980"/>
            <a:ext cx="5559039" cy="5559039"/>
          </a:xfrm>
          <a:custGeom>
            <a:avLst/>
            <a:gdLst/>
            <a:ahLst/>
            <a:cxnLst/>
            <a:rect r="r" b="b" t="t" l="l"/>
            <a:pathLst>
              <a:path h="5559039" w="5559039">
                <a:moveTo>
                  <a:pt x="0" y="0"/>
                </a:moveTo>
                <a:lnTo>
                  <a:pt x="5559039" y="0"/>
                </a:lnTo>
                <a:lnTo>
                  <a:pt x="5559039" y="5559040"/>
                </a:lnTo>
                <a:lnTo>
                  <a:pt x="0" y="55590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2037390" y="1371897"/>
            <a:ext cx="4493419" cy="6000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Muli"/>
              </a:rPr>
              <a:t>Práctica de gestión</a:t>
            </a:r>
          </a:p>
        </p:txBody>
      </p:sp>
      <p:sp>
        <p:nvSpPr>
          <p:cNvPr name="TextBox 7" id="7"/>
          <p:cNvSpPr txBox="true"/>
          <p:nvPr/>
        </p:nvSpPr>
        <p:spPr>
          <a:xfrm rot="0">
            <a:off x="2037390" y="2757576"/>
            <a:ext cx="4830324" cy="3524250"/>
          </a:xfrm>
          <a:prstGeom prst="rect">
            <a:avLst/>
          </a:prstGeom>
        </p:spPr>
        <p:txBody>
          <a:bodyPr anchor="t" rtlCol="false" tIns="0" lIns="0" bIns="0" rIns="0">
            <a:spAutoFit/>
          </a:bodyPr>
          <a:lstStyle/>
          <a:p>
            <a:pPr algn="ctr">
              <a:lnSpc>
                <a:spcPts val="2781"/>
              </a:lnSpc>
            </a:pPr>
            <a:r>
              <a:rPr lang="en-US" sz="2318">
                <a:solidFill>
                  <a:srgbClr val="000000"/>
                </a:solidFill>
                <a:latin typeface="Muli Bold"/>
              </a:rPr>
              <a:t>BAI09.05 Gestionarlas licencias.</a:t>
            </a:r>
          </a:p>
          <a:p>
            <a:pPr algn="ctr">
              <a:lnSpc>
                <a:spcPts val="2781"/>
              </a:lnSpc>
            </a:pPr>
          </a:p>
          <a:p>
            <a:pPr algn="ctr">
              <a:lnSpc>
                <a:spcPts val="2781"/>
              </a:lnSpc>
              <a:spcBef>
                <a:spcPct val="0"/>
              </a:spcBef>
            </a:pPr>
            <a:r>
              <a:rPr lang="en-US" sz="2318">
                <a:solidFill>
                  <a:srgbClr val="000000"/>
                </a:solidFill>
                <a:latin typeface="Muli"/>
              </a:rPr>
              <a:t>Gestionar las licencias de software para mantener el número de licencias óptimo y respaldar las necesidades del negocio. Garantizar que el número de licencias en propiedad sea suficiente para cubrir el software instalado en uso.</a:t>
            </a:r>
          </a:p>
        </p:txBody>
      </p:sp>
      <p:sp>
        <p:nvSpPr>
          <p:cNvPr name="TextBox 8" id="8"/>
          <p:cNvSpPr txBox="true"/>
          <p:nvPr/>
        </p:nvSpPr>
        <p:spPr>
          <a:xfrm rot="0">
            <a:off x="9966067" y="1371897"/>
            <a:ext cx="3860483" cy="6000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Muli"/>
              </a:rPr>
              <a:t>Métricas modelo</a:t>
            </a:r>
          </a:p>
        </p:txBody>
      </p:sp>
      <p:sp>
        <p:nvSpPr>
          <p:cNvPr name="TextBox 9" id="9"/>
          <p:cNvSpPr txBox="true"/>
          <p:nvPr/>
        </p:nvSpPr>
        <p:spPr>
          <a:xfrm rot="0">
            <a:off x="9144000" y="2707413"/>
            <a:ext cx="5504616" cy="2819400"/>
          </a:xfrm>
          <a:prstGeom prst="rect">
            <a:avLst/>
          </a:prstGeom>
        </p:spPr>
        <p:txBody>
          <a:bodyPr anchor="t" rtlCol="false" tIns="0" lIns="0" bIns="0" rIns="0">
            <a:spAutoFit/>
          </a:bodyPr>
          <a:lstStyle/>
          <a:p>
            <a:pPr algn="ctr">
              <a:lnSpc>
                <a:spcPts val="2789"/>
              </a:lnSpc>
            </a:pPr>
            <a:r>
              <a:rPr lang="en-US" sz="2324">
                <a:solidFill>
                  <a:srgbClr val="000000"/>
                </a:solidFill>
                <a:latin typeface="Muli Bold"/>
              </a:rPr>
              <a:t>a.</a:t>
            </a:r>
            <a:r>
              <a:rPr lang="en-US" sz="2324">
                <a:solidFill>
                  <a:srgbClr val="000000"/>
                </a:solidFill>
                <a:latin typeface="Muli"/>
              </a:rPr>
              <a:t> Porcentaje de licencias utilizadas frente a licencias adquiridas</a:t>
            </a:r>
          </a:p>
          <a:p>
            <a:pPr algn="ctr">
              <a:lnSpc>
                <a:spcPts val="2789"/>
              </a:lnSpc>
            </a:pPr>
            <a:r>
              <a:rPr lang="en-US" sz="2324">
                <a:solidFill>
                  <a:srgbClr val="000000"/>
                </a:solidFill>
                <a:latin typeface="Muli Bold"/>
              </a:rPr>
              <a:t>b.</a:t>
            </a:r>
            <a:r>
              <a:rPr lang="en-US" sz="2324">
                <a:solidFill>
                  <a:srgbClr val="000000"/>
                </a:solidFill>
                <a:latin typeface="Muli"/>
              </a:rPr>
              <a:t> Porcentaje de licencias que se siguen pagando pero que no se usan</a:t>
            </a:r>
          </a:p>
          <a:p>
            <a:pPr algn="ctr">
              <a:lnSpc>
                <a:spcPts val="2789"/>
              </a:lnSpc>
            </a:pPr>
            <a:r>
              <a:rPr lang="en-US" sz="2324">
                <a:solidFill>
                  <a:srgbClr val="000000"/>
                </a:solidFill>
                <a:latin typeface="Muli Bold"/>
              </a:rPr>
              <a:t>c.</a:t>
            </a:r>
            <a:r>
              <a:rPr lang="en-US" sz="2324">
                <a:solidFill>
                  <a:srgbClr val="000000"/>
                </a:solidFill>
                <a:latin typeface="Muli"/>
              </a:rPr>
              <a:t> Porcentaje de productos y licencias que deberían actualizarse para lograr un mayor valor</a:t>
            </a:r>
          </a:p>
          <a:p>
            <a:pPr algn="ctr">
              <a:lnSpc>
                <a:spcPts val="2789"/>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986963" y="1036082"/>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734835" y="531257"/>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215023" y="1593091"/>
            <a:ext cx="14297242" cy="352425"/>
          </a:xfrm>
          <a:prstGeom prst="rect">
            <a:avLst/>
          </a:prstGeom>
        </p:spPr>
        <p:txBody>
          <a:bodyPr anchor="t" rtlCol="false" tIns="0" lIns="0" bIns="0" rIns="0">
            <a:spAutoFit/>
          </a:bodyPr>
          <a:lstStyle/>
          <a:p>
            <a:pPr algn="just">
              <a:lnSpc>
                <a:spcPts val="2400"/>
              </a:lnSpc>
              <a:spcBef>
                <a:spcPct val="0"/>
              </a:spcBef>
            </a:pPr>
            <a:r>
              <a:rPr lang="en-US" sz="2000">
                <a:solidFill>
                  <a:srgbClr val="000000"/>
                </a:solidFill>
                <a:latin typeface="Arial"/>
              </a:rPr>
              <a:t>1. Mantener un registro de todas las licencias de software adquiridas y los acuerdos de licencias asociados.</a:t>
            </a:r>
          </a:p>
        </p:txBody>
      </p:sp>
      <p:sp>
        <p:nvSpPr>
          <p:cNvPr name="AutoShape 11" id="11"/>
          <p:cNvSpPr/>
          <p:nvPr/>
        </p:nvSpPr>
        <p:spPr>
          <a:xfrm flipV="true">
            <a:off x="1190785" y="2290415"/>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5252875" y="1339091"/>
            <a:ext cx="2684939" cy="755651"/>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Arial"/>
              </a:rPr>
              <a:t>2</a:t>
            </a:r>
          </a:p>
        </p:txBody>
      </p:sp>
      <p:sp>
        <p:nvSpPr>
          <p:cNvPr name="TextBox 13" id="13"/>
          <p:cNvSpPr txBox="true"/>
          <p:nvPr/>
        </p:nvSpPr>
        <p:spPr>
          <a:xfrm rot="0">
            <a:off x="15221546" y="3977174"/>
            <a:ext cx="2684939" cy="755650"/>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Arial"/>
              </a:rPr>
              <a:t>4</a:t>
            </a:r>
          </a:p>
        </p:txBody>
      </p:sp>
      <p:sp>
        <p:nvSpPr>
          <p:cNvPr name="AutoShape 14" id="14"/>
          <p:cNvSpPr/>
          <p:nvPr/>
        </p:nvSpPr>
        <p:spPr>
          <a:xfrm flipV="true">
            <a:off x="1088896" y="3481874"/>
            <a:ext cx="16476094" cy="19050"/>
          </a:xfrm>
          <a:prstGeom prst="line">
            <a:avLst/>
          </a:prstGeom>
          <a:ln cap="flat" w="38100">
            <a:solidFill>
              <a:srgbClr val="000000"/>
            </a:solidFill>
            <a:prstDash val="solid"/>
            <a:headEnd type="diamond" len="lg" w="lg"/>
            <a:tailEnd type="diamond" len="lg" w="lg"/>
          </a:ln>
        </p:spPr>
      </p:sp>
      <p:sp>
        <p:nvSpPr>
          <p:cNvPr name="TextBox 15" id="15"/>
          <p:cNvSpPr txBox="true"/>
          <p:nvPr/>
        </p:nvSpPr>
        <p:spPr>
          <a:xfrm rot="0">
            <a:off x="1246330" y="3673475"/>
            <a:ext cx="14006545" cy="2854325"/>
          </a:xfrm>
          <a:prstGeom prst="rect">
            <a:avLst/>
          </a:prstGeom>
        </p:spPr>
        <p:txBody>
          <a:bodyPr anchor="t" rtlCol="false" tIns="0" lIns="0" bIns="0" rIns="0">
            <a:spAutoFit/>
          </a:bodyPr>
          <a:lstStyle/>
          <a:p>
            <a:pPr>
              <a:lnSpc>
                <a:spcPts val="2800"/>
              </a:lnSpc>
            </a:pPr>
            <a:r>
              <a:rPr lang="en-US" sz="2000">
                <a:solidFill>
                  <a:srgbClr val="000000"/>
                </a:solidFill>
                <a:latin typeface="Arial"/>
              </a:rPr>
              <a:t>3. Comparar el número de licencias instaladas con el número de licencias adquiridas. Garantizar que el método de medición de cumplimiento de licencias sea conforme a los requisitos de la licencia y del contrato.</a:t>
            </a:r>
          </a:p>
          <a:p>
            <a:pPr>
              <a:lnSpc>
                <a:spcPts val="2800"/>
              </a:lnSpc>
            </a:pPr>
            <a:r>
              <a:rPr lang="en-US" sz="2000">
                <a:solidFill>
                  <a:srgbClr val="000000"/>
                </a:solidFill>
                <a:latin typeface="Arial"/>
              </a:rPr>
              <a:t>4. Cuando las instancias sean inferiores al número de licencias adquiridas, decidir si se deben conservar o poner fin a esas licencias, considerando los posibles ahorros en mantenimiento, capacitación y otros costes innecesarios.</a:t>
            </a:r>
          </a:p>
          <a:p>
            <a:pPr>
              <a:lnSpc>
                <a:spcPts val="2800"/>
              </a:lnSpc>
            </a:pPr>
            <a:r>
              <a:rPr lang="en-US" sz="2000">
                <a:solidFill>
                  <a:srgbClr val="000000"/>
                </a:solidFill>
                <a:latin typeface="Arial"/>
              </a:rPr>
              <a:t>5. Cuando las instancias sean superiores al número de licencias adquiridas, considerar en primer lugar desinstalar las instancias que ya no se requieran o no estén justificadas y comprar entonces, de ser necesario, licencias adicionales para cumplir con el acuerdo de licencias.</a:t>
            </a:r>
          </a:p>
          <a:p>
            <a:pPr>
              <a:lnSpc>
                <a:spcPts val="2800"/>
              </a:lnSpc>
              <a:spcBef>
                <a:spcPct val="0"/>
              </a:spcBef>
            </a:pPr>
          </a:p>
        </p:txBody>
      </p:sp>
      <p:sp>
        <p:nvSpPr>
          <p:cNvPr name="TextBox 16" id="16"/>
          <p:cNvSpPr txBox="true"/>
          <p:nvPr/>
        </p:nvSpPr>
        <p:spPr>
          <a:xfrm rot="0">
            <a:off x="16452351" y="2517844"/>
            <a:ext cx="285988"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3</a:t>
            </a:r>
          </a:p>
        </p:txBody>
      </p:sp>
      <p:sp>
        <p:nvSpPr>
          <p:cNvPr name="TextBox 17" id="17"/>
          <p:cNvSpPr txBox="true"/>
          <p:nvPr/>
        </p:nvSpPr>
        <p:spPr>
          <a:xfrm rot="0">
            <a:off x="1246330" y="2623037"/>
            <a:ext cx="14297242" cy="387350"/>
          </a:xfrm>
          <a:prstGeom prst="rect">
            <a:avLst/>
          </a:prstGeom>
        </p:spPr>
        <p:txBody>
          <a:bodyPr anchor="t" rtlCol="false" tIns="0" lIns="0" bIns="0" rIns="0">
            <a:spAutoFit/>
          </a:bodyPr>
          <a:lstStyle/>
          <a:p>
            <a:pPr>
              <a:lnSpc>
                <a:spcPts val="2800"/>
              </a:lnSpc>
              <a:spcBef>
                <a:spcPct val="0"/>
              </a:spcBef>
            </a:pPr>
            <a:r>
              <a:rPr lang="en-US" sz="2000">
                <a:solidFill>
                  <a:srgbClr val="000000"/>
                </a:solidFill>
                <a:latin typeface="Arial"/>
              </a:rPr>
              <a:t>2. Realizar regularmente una auditoría para identificar todas las instancias de software con licencia instaladas.</a:t>
            </a:r>
          </a:p>
        </p:txBody>
      </p:sp>
      <p:sp>
        <p:nvSpPr>
          <p:cNvPr name="AutoShape 18" id="18"/>
          <p:cNvSpPr/>
          <p:nvPr/>
        </p:nvSpPr>
        <p:spPr>
          <a:xfrm flipV="true">
            <a:off x="986985" y="6489700"/>
            <a:ext cx="16476094" cy="19050"/>
          </a:xfrm>
          <a:prstGeom prst="line">
            <a:avLst/>
          </a:prstGeom>
          <a:ln cap="flat" w="38100">
            <a:solidFill>
              <a:srgbClr val="000000"/>
            </a:solidFill>
            <a:prstDash val="solid"/>
            <a:headEnd type="diamond" len="lg" w="lg"/>
            <a:tailEnd type="diamond" len="lg" w="lg"/>
          </a:ln>
        </p:spPr>
      </p:sp>
      <p:sp>
        <p:nvSpPr>
          <p:cNvPr name="TextBox 19" id="19"/>
          <p:cNvSpPr txBox="true"/>
          <p:nvPr/>
        </p:nvSpPr>
        <p:spPr>
          <a:xfrm rot="0">
            <a:off x="1246330" y="6680200"/>
            <a:ext cx="14006545" cy="739775"/>
          </a:xfrm>
          <a:prstGeom prst="rect">
            <a:avLst/>
          </a:prstGeom>
        </p:spPr>
        <p:txBody>
          <a:bodyPr anchor="t" rtlCol="false" tIns="0" lIns="0" bIns="0" rIns="0">
            <a:spAutoFit/>
          </a:bodyPr>
          <a:lstStyle/>
          <a:p>
            <a:pPr algn="ctr">
              <a:lnSpc>
                <a:spcPts val="2800"/>
              </a:lnSpc>
            </a:pPr>
            <a:r>
              <a:rPr lang="en-US" sz="2000">
                <a:solidFill>
                  <a:srgbClr val="000000"/>
                </a:solidFill>
                <a:latin typeface="Arial"/>
              </a:rPr>
              <a:t>6. Considerar de forma regular si puede ser más rentable actualizar los productos y las licencias asociadas.</a:t>
            </a:r>
          </a:p>
          <a:p>
            <a:pPr algn="ctr">
              <a:lnSpc>
                <a:spcPts val="2800"/>
              </a:lnSpc>
              <a:spcBef>
                <a:spcPct val="0"/>
              </a:spcBef>
            </a:pPr>
          </a:p>
        </p:txBody>
      </p:sp>
      <p:sp>
        <p:nvSpPr>
          <p:cNvPr name="TextBox 20" id="20"/>
          <p:cNvSpPr txBox="true"/>
          <p:nvPr/>
        </p:nvSpPr>
        <p:spPr>
          <a:xfrm rot="0">
            <a:off x="15221568" y="6638925"/>
            <a:ext cx="2684939" cy="755650"/>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Arial"/>
              </a:rPr>
              <a:t>5</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562BED"/>
        </a:solidFill>
      </p:bgPr>
    </p:bg>
    <p:spTree>
      <p:nvGrpSpPr>
        <p:cNvPr id="1" name=""/>
        <p:cNvGrpSpPr/>
        <p:nvPr/>
      </p:nvGrpSpPr>
      <p:grpSpPr>
        <a:xfrm>
          <a:off x="0" y="0"/>
          <a:ext cx="0" cy="0"/>
          <a:chOff x="0" y="0"/>
          <a:chExt cx="0" cy="0"/>
        </a:xfrm>
      </p:grpSpPr>
      <p:sp>
        <p:nvSpPr>
          <p:cNvPr name="Freeform 2" id="2"/>
          <p:cNvSpPr/>
          <p:nvPr/>
        </p:nvSpPr>
        <p:spPr>
          <a:xfrm flipH="false" flipV="false" rot="0">
            <a:off x="1009242" y="1863467"/>
            <a:ext cx="16250058" cy="6560066"/>
          </a:xfrm>
          <a:custGeom>
            <a:avLst/>
            <a:gdLst/>
            <a:ahLst/>
            <a:cxnLst/>
            <a:rect r="r" b="b" t="t" l="l"/>
            <a:pathLst>
              <a:path h="6560066" w="16250058">
                <a:moveTo>
                  <a:pt x="0" y="0"/>
                </a:moveTo>
                <a:lnTo>
                  <a:pt x="16250058" y="0"/>
                </a:lnTo>
                <a:lnTo>
                  <a:pt x="16250058" y="6560066"/>
                </a:lnTo>
                <a:lnTo>
                  <a:pt x="0" y="6560066"/>
                </a:lnTo>
                <a:lnTo>
                  <a:pt x="0" y="0"/>
                </a:lnTo>
                <a:close/>
              </a:path>
            </a:pathLst>
          </a:custGeom>
          <a:blipFill>
            <a:blip r:embed="rId2"/>
            <a:stretch>
              <a:fillRect l="0" t="-1389" r="-1868" b="-20965"/>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27018" y="156137"/>
            <a:ext cx="14833964" cy="872563"/>
            <a:chOff x="0" y="0"/>
            <a:chExt cx="3906888" cy="229811"/>
          </a:xfrm>
        </p:grpSpPr>
        <p:sp>
          <p:nvSpPr>
            <p:cNvPr name="Freeform 3" id="3"/>
            <p:cNvSpPr/>
            <p:nvPr/>
          </p:nvSpPr>
          <p:spPr>
            <a:xfrm flipH="false" flipV="false" rot="0">
              <a:off x="0" y="0"/>
              <a:ext cx="3906887" cy="229811"/>
            </a:xfrm>
            <a:custGeom>
              <a:avLst/>
              <a:gdLst/>
              <a:ahLst/>
              <a:cxnLst/>
              <a:rect r="r" b="b" t="t" l="l"/>
              <a:pathLst>
                <a:path h="229811" w="3906887">
                  <a:moveTo>
                    <a:pt x="12004" y="0"/>
                  </a:moveTo>
                  <a:lnTo>
                    <a:pt x="3894884" y="0"/>
                  </a:lnTo>
                  <a:cubicBezTo>
                    <a:pt x="3898067" y="0"/>
                    <a:pt x="3901120" y="1265"/>
                    <a:pt x="3903372" y="3516"/>
                  </a:cubicBezTo>
                  <a:cubicBezTo>
                    <a:pt x="3905623" y="5767"/>
                    <a:pt x="3906887" y="8820"/>
                    <a:pt x="3906887" y="12004"/>
                  </a:cubicBezTo>
                  <a:lnTo>
                    <a:pt x="3906887" y="217807"/>
                  </a:lnTo>
                  <a:cubicBezTo>
                    <a:pt x="3906887" y="224437"/>
                    <a:pt x="3901513" y="229811"/>
                    <a:pt x="3894884" y="229811"/>
                  </a:cubicBezTo>
                  <a:lnTo>
                    <a:pt x="12004" y="229811"/>
                  </a:lnTo>
                  <a:cubicBezTo>
                    <a:pt x="8820" y="229811"/>
                    <a:pt x="5767" y="228546"/>
                    <a:pt x="3516" y="226295"/>
                  </a:cubicBezTo>
                  <a:cubicBezTo>
                    <a:pt x="1265" y="224044"/>
                    <a:pt x="0" y="220991"/>
                    <a:pt x="0" y="217807"/>
                  </a:cubicBezTo>
                  <a:lnTo>
                    <a:pt x="0" y="12004"/>
                  </a:lnTo>
                  <a:cubicBezTo>
                    <a:pt x="0" y="8820"/>
                    <a:pt x="1265" y="5767"/>
                    <a:pt x="3516" y="3516"/>
                  </a:cubicBezTo>
                  <a:cubicBezTo>
                    <a:pt x="5767" y="1265"/>
                    <a:pt x="8820" y="0"/>
                    <a:pt x="12004" y="0"/>
                  </a:cubicBezTo>
                  <a:close/>
                </a:path>
              </a:pathLst>
            </a:custGeom>
            <a:solidFill>
              <a:srgbClr val="FFE500"/>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5" id="5"/>
          <p:cNvSpPr txBox="true"/>
          <p:nvPr/>
        </p:nvSpPr>
        <p:spPr>
          <a:xfrm rot="0">
            <a:off x="1828368" y="214593"/>
            <a:ext cx="14732614" cy="679450"/>
          </a:xfrm>
          <a:prstGeom prst="rect">
            <a:avLst/>
          </a:prstGeom>
        </p:spPr>
        <p:txBody>
          <a:bodyPr anchor="t" rtlCol="false" tIns="0" lIns="0" bIns="0" rIns="0">
            <a:spAutoFit/>
          </a:bodyPr>
          <a:lstStyle/>
          <a:p>
            <a:pPr>
              <a:lnSpc>
                <a:spcPts val="5599"/>
              </a:lnSpc>
            </a:pPr>
            <a:r>
              <a:rPr lang="en-US" sz="3999">
                <a:solidFill>
                  <a:srgbClr val="000000"/>
                </a:solidFill>
                <a:latin typeface="League Spartan Bold"/>
              </a:rPr>
              <a:t>Objetivo de gestión:BAI10 — Gestionar la configuración</a:t>
            </a:r>
          </a:p>
        </p:txBody>
      </p:sp>
      <p:sp>
        <p:nvSpPr>
          <p:cNvPr name="Freeform 6" id="6"/>
          <p:cNvSpPr/>
          <p:nvPr/>
        </p:nvSpPr>
        <p:spPr>
          <a:xfrm flipH="false" flipV="false" rot="2700000">
            <a:off x="-954435" y="7865952"/>
            <a:ext cx="7315200" cy="2559853"/>
          </a:xfrm>
          <a:custGeom>
            <a:avLst/>
            <a:gdLst/>
            <a:ahLst/>
            <a:cxnLst/>
            <a:rect r="r" b="b" t="t" l="l"/>
            <a:pathLst>
              <a:path h="2559853" w="7315200">
                <a:moveTo>
                  <a:pt x="0" y="0"/>
                </a:moveTo>
                <a:lnTo>
                  <a:pt x="7315200" y="0"/>
                </a:lnTo>
                <a:lnTo>
                  <a:pt x="7315200" y="2559853"/>
                </a:lnTo>
                <a:lnTo>
                  <a:pt x="0" y="25598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784486" y="1259691"/>
            <a:ext cx="3048833" cy="6762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Arial Bold"/>
              </a:rPr>
              <a:t>Descripción</a:t>
            </a:r>
            <a:r>
              <a:rPr lang="en-US" sz="3999">
                <a:solidFill>
                  <a:srgbClr val="000000"/>
                </a:solidFill>
                <a:latin typeface="Arial"/>
              </a:rPr>
              <a:t>:</a:t>
            </a:r>
          </a:p>
        </p:txBody>
      </p:sp>
      <p:sp>
        <p:nvSpPr>
          <p:cNvPr name="TextBox 8" id="8"/>
          <p:cNvSpPr txBox="true"/>
          <p:nvPr/>
        </p:nvSpPr>
        <p:spPr>
          <a:xfrm rot="0">
            <a:off x="253375" y="2164566"/>
            <a:ext cx="17857262" cy="3076575"/>
          </a:xfrm>
          <a:prstGeom prst="rect">
            <a:avLst/>
          </a:prstGeom>
        </p:spPr>
        <p:txBody>
          <a:bodyPr anchor="t" rtlCol="false" tIns="0" lIns="0" bIns="0" rIns="0">
            <a:spAutoFit/>
          </a:bodyPr>
          <a:lstStyle/>
          <a:p>
            <a:pPr algn="just">
              <a:lnSpc>
                <a:spcPts val="4799"/>
              </a:lnSpc>
              <a:spcBef>
                <a:spcPct val="0"/>
              </a:spcBef>
            </a:pPr>
            <a:r>
              <a:rPr lang="en-US" sz="3999">
                <a:solidFill>
                  <a:srgbClr val="000000"/>
                </a:solidFill>
                <a:latin typeface="Arial"/>
              </a:rPr>
              <a:t>Definir y mantener descripciones y relaciones entre recursos claves y las capacidades necesarias para ofrecer servicioshabilitados por I&amp;T.Incluir la recopilación de información sobre la configuración, estableciendo líneas de referencia, verificando y auditando esta información, y actualizando el repositorio de configuración.</a:t>
            </a:r>
          </a:p>
        </p:txBody>
      </p:sp>
      <p:sp>
        <p:nvSpPr>
          <p:cNvPr name="TextBox 9" id="9"/>
          <p:cNvSpPr txBox="true"/>
          <p:nvPr/>
        </p:nvSpPr>
        <p:spPr>
          <a:xfrm rot="0">
            <a:off x="802524" y="6095664"/>
            <a:ext cx="2539841" cy="6762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Arial Bold"/>
              </a:rPr>
              <a:t>Propósito:</a:t>
            </a:r>
          </a:p>
        </p:txBody>
      </p:sp>
      <p:sp>
        <p:nvSpPr>
          <p:cNvPr name="TextBox 10" id="10"/>
          <p:cNvSpPr txBox="true"/>
          <p:nvPr/>
        </p:nvSpPr>
        <p:spPr>
          <a:xfrm rot="0">
            <a:off x="330382" y="6705264"/>
            <a:ext cx="16928918" cy="1438275"/>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Arial"/>
              </a:rPr>
              <a:t>Proporcionar información suficiente sobre los activos de servicio para facilitar que el servicio se gestione de forma eficiente. Evaluar el impacto de los cambios y hacer frente a los incidentes del servicio.</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894831" y="2040616"/>
            <a:ext cx="5977109" cy="5977109"/>
          </a:xfrm>
          <a:custGeom>
            <a:avLst/>
            <a:gdLst/>
            <a:ahLst/>
            <a:cxnLst/>
            <a:rect r="r" b="b" t="t" l="l"/>
            <a:pathLst>
              <a:path h="5977109" w="5977109">
                <a:moveTo>
                  <a:pt x="0" y="0"/>
                </a:moveTo>
                <a:lnTo>
                  <a:pt x="5977109" y="0"/>
                </a:lnTo>
                <a:lnTo>
                  <a:pt x="5977109"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345481" y="2040616"/>
            <a:ext cx="5977109" cy="5977109"/>
          </a:xfrm>
          <a:custGeom>
            <a:avLst/>
            <a:gdLst/>
            <a:ahLst/>
            <a:cxnLst/>
            <a:rect r="r" b="b" t="t" l="l"/>
            <a:pathLst>
              <a:path h="5977109" w="5977109">
                <a:moveTo>
                  <a:pt x="0" y="0"/>
                </a:moveTo>
                <a:lnTo>
                  <a:pt x="5977108" y="0"/>
                </a:lnTo>
                <a:lnTo>
                  <a:pt x="5977108"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8509887" y="4425227"/>
            <a:ext cx="540147" cy="657144"/>
          </a:xfrm>
          <a:prstGeom prst="rect">
            <a:avLst/>
          </a:prstGeom>
        </p:spPr>
        <p:txBody>
          <a:bodyPr anchor="t" rtlCol="false" tIns="0" lIns="0" bIns="0" rIns="0">
            <a:spAutoFit/>
          </a:bodyPr>
          <a:lstStyle/>
          <a:p>
            <a:pPr algn="ctr" marL="0" indent="0" lvl="0">
              <a:lnSpc>
                <a:spcPts val="5467"/>
              </a:lnSpc>
              <a:spcBef>
                <a:spcPct val="0"/>
              </a:spcBef>
            </a:pPr>
            <a:r>
              <a:rPr lang="en-US" sz="3905">
                <a:solidFill>
                  <a:srgbClr val="FFFFFF"/>
                </a:solidFill>
                <a:latin typeface="Roboto Bold"/>
              </a:rPr>
              <a:t>1</a:t>
            </a:r>
          </a:p>
        </p:txBody>
      </p:sp>
      <p:sp>
        <p:nvSpPr>
          <p:cNvPr name="TextBox 7" id="7"/>
          <p:cNvSpPr txBox="true"/>
          <p:nvPr/>
        </p:nvSpPr>
        <p:spPr>
          <a:xfrm rot="0">
            <a:off x="2577405" y="1214735"/>
            <a:ext cx="3370421"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Práctica de gestión</a:t>
            </a:r>
          </a:p>
        </p:txBody>
      </p:sp>
      <p:sp>
        <p:nvSpPr>
          <p:cNvPr name="TextBox 8" id="8"/>
          <p:cNvSpPr txBox="true"/>
          <p:nvPr/>
        </p:nvSpPr>
        <p:spPr>
          <a:xfrm rot="0">
            <a:off x="2286590" y="2373665"/>
            <a:ext cx="5193590" cy="5191125"/>
          </a:xfrm>
          <a:prstGeom prst="rect">
            <a:avLst/>
          </a:prstGeom>
        </p:spPr>
        <p:txBody>
          <a:bodyPr anchor="t" rtlCol="false" tIns="0" lIns="0" bIns="0" rIns="0">
            <a:spAutoFit/>
          </a:bodyPr>
          <a:lstStyle/>
          <a:p>
            <a:pPr algn="ctr">
              <a:lnSpc>
                <a:spcPts val="2991"/>
              </a:lnSpc>
            </a:pPr>
            <a:r>
              <a:rPr lang="en-US" sz="2492">
                <a:solidFill>
                  <a:srgbClr val="000000"/>
                </a:solidFill>
                <a:latin typeface="Muli Bold"/>
              </a:rPr>
              <a:t>BAI10.01 Establecer y mantener un modelo de configuración.</a:t>
            </a:r>
          </a:p>
          <a:p>
            <a:pPr algn="ctr">
              <a:lnSpc>
                <a:spcPts val="2991"/>
              </a:lnSpc>
            </a:pPr>
          </a:p>
          <a:p>
            <a:pPr algn="ctr">
              <a:lnSpc>
                <a:spcPts val="2991"/>
              </a:lnSpc>
              <a:spcBef>
                <a:spcPct val="0"/>
              </a:spcBef>
            </a:pPr>
            <a:r>
              <a:rPr lang="en-US" sz="2492">
                <a:solidFill>
                  <a:srgbClr val="000000"/>
                </a:solidFill>
                <a:latin typeface="Muli"/>
              </a:rPr>
              <a:t>Establecer y mantener un modelo lógico de servicios, activos, infraestructura, y registro de los elementos de configuración (CI), incluyendo las relaciones entre estos. Incluir los CIs que se consideran necesarios para gestionar los servicios eficazmente y, proporcionar una única descripción confiable de los activos en un servicio.</a:t>
            </a:r>
          </a:p>
        </p:txBody>
      </p:sp>
      <p:sp>
        <p:nvSpPr>
          <p:cNvPr name="TextBox 9" id="9"/>
          <p:cNvSpPr txBox="true"/>
          <p:nvPr/>
        </p:nvSpPr>
        <p:spPr>
          <a:xfrm rot="0">
            <a:off x="10396242" y="1214735"/>
            <a:ext cx="2895600"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Métricas modelo</a:t>
            </a:r>
          </a:p>
        </p:txBody>
      </p:sp>
      <p:sp>
        <p:nvSpPr>
          <p:cNvPr name="TextBox 10" id="10"/>
          <p:cNvSpPr txBox="true"/>
          <p:nvPr/>
        </p:nvSpPr>
        <p:spPr>
          <a:xfrm rot="0">
            <a:off x="9342228" y="2364140"/>
            <a:ext cx="5977109" cy="2667000"/>
          </a:xfrm>
          <a:prstGeom prst="rect">
            <a:avLst/>
          </a:prstGeom>
        </p:spPr>
        <p:txBody>
          <a:bodyPr anchor="t" rtlCol="false" tIns="0" lIns="0" bIns="0" rIns="0">
            <a:spAutoFit/>
          </a:bodyPr>
          <a:lstStyle/>
          <a:p>
            <a:pPr algn="ctr">
              <a:lnSpc>
                <a:spcPts val="3029"/>
              </a:lnSpc>
            </a:pPr>
            <a:r>
              <a:rPr lang="en-US" sz="2524">
                <a:solidFill>
                  <a:srgbClr val="000000"/>
                </a:solidFill>
                <a:latin typeface="Muli Bold"/>
              </a:rPr>
              <a:t>a. </a:t>
            </a:r>
            <a:r>
              <a:rPr lang="en-US" sz="2524">
                <a:solidFill>
                  <a:srgbClr val="000000"/>
                </a:solidFill>
                <a:latin typeface="Muli"/>
              </a:rPr>
              <a:t>Número de partes interesadas que aprueban el modelo de configuración</a:t>
            </a:r>
          </a:p>
          <a:p>
            <a:pPr algn="ctr">
              <a:lnSpc>
                <a:spcPts val="3029"/>
              </a:lnSpc>
            </a:pPr>
          </a:p>
          <a:p>
            <a:pPr algn="ctr">
              <a:lnSpc>
                <a:spcPts val="3029"/>
              </a:lnSpc>
            </a:pPr>
            <a:r>
              <a:rPr lang="en-US" sz="2524">
                <a:solidFill>
                  <a:srgbClr val="000000"/>
                </a:solidFill>
                <a:latin typeface="Muli Bold"/>
              </a:rPr>
              <a:t>b. </a:t>
            </a:r>
            <a:r>
              <a:rPr lang="en-US" sz="2524">
                <a:solidFill>
                  <a:srgbClr val="000000"/>
                </a:solidFill>
                <a:latin typeface="Muli"/>
              </a:rPr>
              <a:t>Porcentaje de precisión de las relaciones entre los elementos de configuración</a:t>
            </a:r>
          </a:p>
          <a:p>
            <a:pPr algn="ctr">
              <a:lnSpc>
                <a:spcPts val="3029"/>
              </a:lnSpc>
              <a:spcBef>
                <a:spcPct val="0"/>
              </a:spcBef>
            </a:pP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986985"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734835" y="531257"/>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215023" y="1593091"/>
            <a:ext cx="14094541" cy="657225"/>
          </a:xfrm>
          <a:prstGeom prst="rect">
            <a:avLst/>
          </a:prstGeom>
        </p:spPr>
        <p:txBody>
          <a:bodyPr anchor="t" rtlCol="false" tIns="0" lIns="0" bIns="0" rIns="0">
            <a:spAutoFit/>
          </a:bodyPr>
          <a:lstStyle/>
          <a:p>
            <a:pPr algn="just">
              <a:lnSpc>
                <a:spcPts val="2400"/>
              </a:lnSpc>
              <a:spcBef>
                <a:spcPct val="0"/>
              </a:spcBef>
            </a:pPr>
            <a:r>
              <a:rPr lang="en-US" sz="2000">
                <a:solidFill>
                  <a:srgbClr val="000000"/>
                </a:solidFill>
                <a:latin typeface="Arial"/>
              </a:rPr>
              <a:t>1. Definir y acordar el alcance y nivel de detalle sobre la gestiónde la configuración (es decir, qué elementosconfigurables de servicios, activos e infraestructura incluir).</a:t>
            </a:r>
          </a:p>
        </p:txBody>
      </p:sp>
      <p:sp>
        <p:nvSpPr>
          <p:cNvPr name="AutoShape 11" id="11"/>
          <p:cNvSpPr/>
          <p:nvPr/>
        </p:nvSpPr>
        <p:spPr>
          <a:xfrm flipV="true">
            <a:off x="1215023" y="4389772"/>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6421044" y="2183641"/>
            <a:ext cx="285988"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3</a:t>
            </a:r>
          </a:p>
        </p:txBody>
      </p:sp>
      <p:sp>
        <p:nvSpPr>
          <p:cNvPr name="TextBox 13" id="13"/>
          <p:cNvSpPr txBox="true"/>
          <p:nvPr/>
        </p:nvSpPr>
        <p:spPr>
          <a:xfrm rot="0">
            <a:off x="1215023" y="3098869"/>
            <a:ext cx="14297242" cy="739775"/>
          </a:xfrm>
          <a:prstGeom prst="rect">
            <a:avLst/>
          </a:prstGeom>
        </p:spPr>
        <p:txBody>
          <a:bodyPr anchor="t" rtlCol="false" tIns="0" lIns="0" bIns="0" rIns="0">
            <a:spAutoFit/>
          </a:bodyPr>
          <a:lstStyle/>
          <a:p>
            <a:pPr>
              <a:lnSpc>
                <a:spcPts val="2800"/>
              </a:lnSpc>
              <a:spcBef>
                <a:spcPct val="0"/>
              </a:spcBef>
            </a:pPr>
            <a:r>
              <a:rPr lang="en-US" sz="2000">
                <a:solidFill>
                  <a:srgbClr val="000000"/>
                </a:solidFill>
                <a:latin typeface="Arial"/>
              </a:rPr>
              <a:t>2. Establecer y mantener un modelo lógico para la gestión de la configuración, incluida la información de los tipos de CI, atributos, tipos de relaciones, atributosde relaciones y códigos de estado.</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894831" y="2040616"/>
            <a:ext cx="5977109" cy="5977109"/>
          </a:xfrm>
          <a:custGeom>
            <a:avLst/>
            <a:gdLst/>
            <a:ahLst/>
            <a:cxnLst/>
            <a:rect r="r" b="b" t="t" l="l"/>
            <a:pathLst>
              <a:path h="5977109" w="5977109">
                <a:moveTo>
                  <a:pt x="0" y="0"/>
                </a:moveTo>
                <a:lnTo>
                  <a:pt x="5977109" y="0"/>
                </a:lnTo>
                <a:lnTo>
                  <a:pt x="5977109"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345481" y="2040616"/>
            <a:ext cx="5977109" cy="5977109"/>
          </a:xfrm>
          <a:custGeom>
            <a:avLst/>
            <a:gdLst/>
            <a:ahLst/>
            <a:cxnLst/>
            <a:rect r="r" b="b" t="t" l="l"/>
            <a:pathLst>
              <a:path h="5977109" w="5977109">
                <a:moveTo>
                  <a:pt x="0" y="0"/>
                </a:moveTo>
                <a:lnTo>
                  <a:pt x="5977108" y="0"/>
                </a:lnTo>
                <a:lnTo>
                  <a:pt x="5977108"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8509887" y="4425227"/>
            <a:ext cx="540147" cy="657144"/>
          </a:xfrm>
          <a:prstGeom prst="rect">
            <a:avLst/>
          </a:prstGeom>
        </p:spPr>
        <p:txBody>
          <a:bodyPr anchor="t" rtlCol="false" tIns="0" lIns="0" bIns="0" rIns="0">
            <a:spAutoFit/>
          </a:bodyPr>
          <a:lstStyle/>
          <a:p>
            <a:pPr algn="ctr" marL="0" indent="0" lvl="0">
              <a:lnSpc>
                <a:spcPts val="5467"/>
              </a:lnSpc>
              <a:spcBef>
                <a:spcPct val="0"/>
              </a:spcBef>
            </a:pPr>
            <a:r>
              <a:rPr lang="en-US" sz="3905">
                <a:solidFill>
                  <a:srgbClr val="FFFFFF"/>
                </a:solidFill>
                <a:latin typeface="Roboto Bold"/>
              </a:rPr>
              <a:t>1</a:t>
            </a:r>
          </a:p>
        </p:txBody>
      </p:sp>
      <p:sp>
        <p:nvSpPr>
          <p:cNvPr name="TextBox 7" id="7"/>
          <p:cNvSpPr txBox="true"/>
          <p:nvPr/>
        </p:nvSpPr>
        <p:spPr>
          <a:xfrm rot="0">
            <a:off x="2577405" y="1214735"/>
            <a:ext cx="3370421"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Práctica de gestión</a:t>
            </a:r>
          </a:p>
        </p:txBody>
      </p:sp>
      <p:sp>
        <p:nvSpPr>
          <p:cNvPr name="TextBox 8" id="8"/>
          <p:cNvSpPr txBox="true"/>
          <p:nvPr/>
        </p:nvSpPr>
        <p:spPr>
          <a:xfrm rot="0">
            <a:off x="2286590" y="2373665"/>
            <a:ext cx="5193590" cy="3333750"/>
          </a:xfrm>
          <a:prstGeom prst="rect">
            <a:avLst/>
          </a:prstGeom>
        </p:spPr>
        <p:txBody>
          <a:bodyPr anchor="t" rtlCol="false" tIns="0" lIns="0" bIns="0" rIns="0">
            <a:spAutoFit/>
          </a:bodyPr>
          <a:lstStyle/>
          <a:p>
            <a:pPr algn="ctr">
              <a:lnSpc>
                <a:spcPts val="2991"/>
              </a:lnSpc>
            </a:pPr>
            <a:r>
              <a:rPr lang="en-US" sz="2492">
                <a:solidFill>
                  <a:srgbClr val="000000"/>
                </a:solidFill>
                <a:latin typeface="Muli Bold"/>
              </a:rPr>
              <a:t>BAI10.02 Establecer y mantener un repositorio de configuración y una línea de referencia.</a:t>
            </a:r>
          </a:p>
          <a:p>
            <a:pPr algn="ctr">
              <a:lnSpc>
                <a:spcPts val="2991"/>
              </a:lnSpc>
            </a:pPr>
          </a:p>
          <a:p>
            <a:pPr algn="ctr">
              <a:lnSpc>
                <a:spcPts val="2991"/>
              </a:lnSpc>
              <a:spcBef>
                <a:spcPct val="0"/>
              </a:spcBef>
            </a:pPr>
            <a:r>
              <a:rPr lang="en-US" sz="2492">
                <a:solidFill>
                  <a:srgbClr val="000000"/>
                </a:solidFill>
                <a:latin typeface="Muli"/>
              </a:rPr>
              <a:t>Establecer y mantener un repositorio de gestión de la configuración y crear líneas de referencias de configuración controladas.</a:t>
            </a:r>
          </a:p>
        </p:txBody>
      </p:sp>
      <p:sp>
        <p:nvSpPr>
          <p:cNvPr name="TextBox 9" id="9"/>
          <p:cNvSpPr txBox="true"/>
          <p:nvPr/>
        </p:nvSpPr>
        <p:spPr>
          <a:xfrm rot="0">
            <a:off x="10396242" y="1214735"/>
            <a:ext cx="2895600"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Métricas modelo</a:t>
            </a:r>
          </a:p>
        </p:txBody>
      </p:sp>
      <p:sp>
        <p:nvSpPr>
          <p:cNvPr name="TextBox 10" id="10"/>
          <p:cNvSpPr txBox="true"/>
          <p:nvPr/>
        </p:nvSpPr>
        <p:spPr>
          <a:xfrm rot="0">
            <a:off x="9342228" y="2364140"/>
            <a:ext cx="5977109" cy="3048000"/>
          </a:xfrm>
          <a:prstGeom prst="rect">
            <a:avLst/>
          </a:prstGeom>
        </p:spPr>
        <p:txBody>
          <a:bodyPr anchor="t" rtlCol="false" tIns="0" lIns="0" bIns="0" rIns="0">
            <a:spAutoFit/>
          </a:bodyPr>
          <a:lstStyle/>
          <a:p>
            <a:pPr algn="ctr">
              <a:lnSpc>
                <a:spcPts val="3029"/>
              </a:lnSpc>
            </a:pPr>
            <a:r>
              <a:rPr lang="en-US" sz="2524">
                <a:solidFill>
                  <a:srgbClr val="000000"/>
                </a:solidFill>
                <a:latin typeface="Muli Bold"/>
              </a:rPr>
              <a:t>a.</a:t>
            </a:r>
            <a:r>
              <a:rPr lang="en-US" sz="2524">
                <a:solidFill>
                  <a:srgbClr val="000000"/>
                </a:solidFill>
                <a:latin typeface="Muli"/>
              </a:rPr>
              <a:t> Número de elementos de configuración (CI) listados en el repositorio</a:t>
            </a:r>
          </a:p>
          <a:p>
            <a:pPr algn="ctr">
              <a:lnSpc>
                <a:spcPts val="3029"/>
              </a:lnSpc>
            </a:pPr>
            <a:r>
              <a:rPr lang="en-US" sz="2524">
                <a:solidFill>
                  <a:srgbClr val="000000"/>
                </a:solidFill>
                <a:latin typeface="Muli Bold"/>
              </a:rPr>
              <a:t>b.</a:t>
            </a:r>
            <a:r>
              <a:rPr lang="en-US" sz="2524">
                <a:solidFill>
                  <a:srgbClr val="000000"/>
                </a:solidFill>
                <a:latin typeface="Muli"/>
              </a:rPr>
              <a:t> Porcentaje de precisión sobre las líneas de referencia de la configuración de un servicio, aplicación o infraestructura</a:t>
            </a:r>
          </a:p>
          <a:p>
            <a:pPr algn="ctr">
              <a:lnSpc>
                <a:spcPts val="3029"/>
              </a:lnSpc>
              <a:spcBef>
                <a:spcPct val="0"/>
              </a:spcBef>
            </a:pP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986985"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734835" y="531257"/>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215023" y="2202691"/>
            <a:ext cx="14094541" cy="657225"/>
          </a:xfrm>
          <a:prstGeom prst="rect">
            <a:avLst/>
          </a:prstGeom>
        </p:spPr>
        <p:txBody>
          <a:bodyPr anchor="t" rtlCol="false" tIns="0" lIns="0" bIns="0" rIns="0">
            <a:spAutoFit/>
          </a:bodyPr>
          <a:lstStyle/>
          <a:p>
            <a:pPr algn="just">
              <a:lnSpc>
                <a:spcPts val="2400"/>
              </a:lnSpc>
            </a:pPr>
            <a:r>
              <a:rPr lang="en-US" sz="2000">
                <a:solidFill>
                  <a:srgbClr val="000000"/>
                </a:solidFill>
                <a:latin typeface="Arial"/>
              </a:rPr>
              <a:t>1. Identificar y clasificar CIs y poblar el repositorio.</a:t>
            </a:r>
          </a:p>
          <a:p>
            <a:pPr algn="just">
              <a:lnSpc>
                <a:spcPts val="2400"/>
              </a:lnSpc>
              <a:spcBef>
                <a:spcPct val="0"/>
              </a:spcBef>
            </a:pPr>
          </a:p>
        </p:txBody>
      </p:sp>
      <p:sp>
        <p:nvSpPr>
          <p:cNvPr name="AutoShape 11" id="11"/>
          <p:cNvSpPr/>
          <p:nvPr/>
        </p:nvSpPr>
        <p:spPr>
          <a:xfrm flipV="true">
            <a:off x="1215023" y="4389772"/>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6421996" y="2183641"/>
            <a:ext cx="28408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2</a:t>
            </a:r>
          </a:p>
        </p:txBody>
      </p:sp>
      <p:sp>
        <p:nvSpPr>
          <p:cNvPr name="TextBox 13" id="13"/>
          <p:cNvSpPr txBox="true"/>
          <p:nvPr/>
        </p:nvSpPr>
        <p:spPr>
          <a:xfrm rot="0">
            <a:off x="1215023" y="5837572"/>
            <a:ext cx="14297242" cy="739775"/>
          </a:xfrm>
          <a:prstGeom prst="rect">
            <a:avLst/>
          </a:prstGeom>
        </p:spPr>
        <p:txBody>
          <a:bodyPr anchor="t" rtlCol="false" tIns="0" lIns="0" bIns="0" rIns="0">
            <a:spAutoFit/>
          </a:bodyPr>
          <a:lstStyle/>
          <a:p>
            <a:pPr>
              <a:lnSpc>
                <a:spcPts val="2800"/>
              </a:lnSpc>
            </a:pPr>
            <a:r>
              <a:rPr lang="en-US" sz="2000">
                <a:solidFill>
                  <a:srgbClr val="000000"/>
                </a:solidFill>
                <a:latin typeface="Arial"/>
              </a:rPr>
              <a:t>2. Crear, revisary acordar formalmente las líneas de referencia de la configuración de un servicio, aplicación o infraestructura.</a:t>
            </a:r>
          </a:p>
          <a:p>
            <a:pPr>
              <a:lnSpc>
                <a:spcPts val="2800"/>
              </a:lnSpc>
              <a:spcBef>
                <a:spcPct val="0"/>
              </a:spcBef>
            </a:pPr>
          </a:p>
        </p:txBody>
      </p:sp>
      <p:sp>
        <p:nvSpPr>
          <p:cNvPr name="TextBox 14" id="14"/>
          <p:cNvSpPr txBox="true"/>
          <p:nvPr/>
        </p:nvSpPr>
        <p:spPr>
          <a:xfrm rot="0">
            <a:off x="16421044" y="5580397"/>
            <a:ext cx="285988"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3</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894831" y="2040616"/>
            <a:ext cx="5977109" cy="5977109"/>
          </a:xfrm>
          <a:custGeom>
            <a:avLst/>
            <a:gdLst/>
            <a:ahLst/>
            <a:cxnLst/>
            <a:rect r="r" b="b" t="t" l="l"/>
            <a:pathLst>
              <a:path h="5977109" w="5977109">
                <a:moveTo>
                  <a:pt x="0" y="0"/>
                </a:moveTo>
                <a:lnTo>
                  <a:pt x="5977109" y="0"/>
                </a:lnTo>
                <a:lnTo>
                  <a:pt x="5977109"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345481" y="2040616"/>
            <a:ext cx="5977109" cy="5977109"/>
          </a:xfrm>
          <a:custGeom>
            <a:avLst/>
            <a:gdLst/>
            <a:ahLst/>
            <a:cxnLst/>
            <a:rect r="r" b="b" t="t" l="l"/>
            <a:pathLst>
              <a:path h="5977109" w="5977109">
                <a:moveTo>
                  <a:pt x="0" y="0"/>
                </a:moveTo>
                <a:lnTo>
                  <a:pt x="5977108" y="0"/>
                </a:lnTo>
                <a:lnTo>
                  <a:pt x="5977108"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8509887" y="4425227"/>
            <a:ext cx="540147" cy="657144"/>
          </a:xfrm>
          <a:prstGeom prst="rect">
            <a:avLst/>
          </a:prstGeom>
        </p:spPr>
        <p:txBody>
          <a:bodyPr anchor="t" rtlCol="false" tIns="0" lIns="0" bIns="0" rIns="0">
            <a:spAutoFit/>
          </a:bodyPr>
          <a:lstStyle/>
          <a:p>
            <a:pPr algn="ctr" marL="0" indent="0" lvl="0">
              <a:lnSpc>
                <a:spcPts val="5467"/>
              </a:lnSpc>
              <a:spcBef>
                <a:spcPct val="0"/>
              </a:spcBef>
            </a:pPr>
            <a:r>
              <a:rPr lang="en-US" sz="3905">
                <a:solidFill>
                  <a:srgbClr val="FFFFFF"/>
                </a:solidFill>
                <a:latin typeface="Roboto Bold"/>
              </a:rPr>
              <a:t>1</a:t>
            </a:r>
          </a:p>
        </p:txBody>
      </p:sp>
      <p:sp>
        <p:nvSpPr>
          <p:cNvPr name="TextBox 7" id="7"/>
          <p:cNvSpPr txBox="true"/>
          <p:nvPr/>
        </p:nvSpPr>
        <p:spPr>
          <a:xfrm rot="0">
            <a:off x="2577405" y="1214735"/>
            <a:ext cx="3370421"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Práctica de gestión</a:t>
            </a:r>
          </a:p>
        </p:txBody>
      </p:sp>
      <p:sp>
        <p:nvSpPr>
          <p:cNvPr name="TextBox 8" id="8"/>
          <p:cNvSpPr txBox="true"/>
          <p:nvPr/>
        </p:nvSpPr>
        <p:spPr>
          <a:xfrm rot="0">
            <a:off x="2286590" y="2373665"/>
            <a:ext cx="5193590" cy="2962275"/>
          </a:xfrm>
          <a:prstGeom prst="rect">
            <a:avLst/>
          </a:prstGeom>
        </p:spPr>
        <p:txBody>
          <a:bodyPr anchor="t" rtlCol="false" tIns="0" lIns="0" bIns="0" rIns="0">
            <a:spAutoFit/>
          </a:bodyPr>
          <a:lstStyle/>
          <a:p>
            <a:pPr algn="ctr">
              <a:lnSpc>
                <a:spcPts val="2991"/>
              </a:lnSpc>
            </a:pPr>
            <a:r>
              <a:rPr lang="en-US" sz="2492">
                <a:solidFill>
                  <a:srgbClr val="000000"/>
                </a:solidFill>
                <a:latin typeface="Muli Bold"/>
              </a:rPr>
              <a:t>BAI10.03 Mantener y controlar los elementos de configuración.</a:t>
            </a:r>
          </a:p>
          <a:p>
            <a:pPr algn="ctr">
              <a:lnSpc>
                <a:spcPts val="2991"/>
              </a:lnSpc>
            </a:pPr>
          </a:p>
          <a:p>
            <a:pPr algn="ctr">
              <a:lnSpc>
                <a:spcPts val="2991"/>
              </a:lnSpc>
              <a:spcBef>
                <a:spcPct val="0"/>
              </a:spcBef>
            </a:pPr>
            <a:r>
              <a:rPr lang="en-US" sz="2492">
                <a:solidFill>
                  <a:srgbClr val="000000"/>
                </a:solidFill>
                <a:latin typeface="Muli"/>
              </a:rPr>
              <a:t>Mantener un repositorio actualizado de los elementos de configuración (CIs) incluyendo cualquier cambio en la configuración.</a:t>
            </a:r>
          </a:p>
        </p:txBody>
      </p:sp>
      <p:sp>
        <p:nvSpPr>
          <p:cNvPr name="TextBox 9" id="9"/>
          <p:cNvSpPr txBox="true"/>
          <p:nvPr/>
        </p:nvSpPr>
        <p:spPr>
          <a:xfrm rot="0">
            <a:off x="10396242" y="1214735"/>
            <a:ext cx="2895600"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Métricas modelo</a:t>
            </a:r>
          </a:p>
        </p:txBody>
      </p:sp>
      <p:sp>
        <p:nvSpPr>
          <p:cNvPr name="TextBox 10" id="10"/>
          <p:cNvSpPr txBox="true"/>
          <p:nvPr/>
        </p:nvSpPr>
        <p:spPr>
          <a:xfrm rot="0">
            <a:off x="9342228" y="2364140"/>
            <a:ext cx="5977109" cy="2286000"/>
          </a:xfrm>
          <a:prstGeom prst="rect">
            <a:avLst/>
          </a:prstGeom>
        </p:spPr>
        <p:txBody>
          <a:bodyPr anchor="t" rtlCol="false" tIns="0" lIns="0" bIns="0" rIns="0">
            <a:spAutoFit/>
          </a:bodyPr>
          <a:lstStyle/>
          <a:p>
            <a:pPr algn="ctr">
              <a:lnSpc>
                <a:spcPts val="3029"/>
              </a:lnSpc>
            </a:pPr>
            <a:r>
              <a:rPr lang="en-US" sz="2524">
                <a:solidFill>
                  <a:srgbClr val="000000"/>
                </a:solidFill>
                <a:latin typeface="Muli Bold"/>
              </a:rPr>
              <a:t>a.</a:t>
            </a:r>
            <a:r>
              <a:rPr lang="en-US" sz="2524">
                <a:solidFill>
                  <a:srgbClr val="000000"/>
                </a:solidFill>
                <a:latin typeface="Muli"/>
              </a:rPr>
              <a:t> Frecuencia de cambios/actualizaciones al repositorio</a:t>
            </a:r>
          </a:p>
          <a:p>
            <a:pPr algn="ctr">
              <a:lnSpc>
                <a:spcPts val="3029"/>
              </a:lnSpc>
            </a:pPr>
          </a:p>
          <a:p>
            <a:pPr algn="ctr">
              <a:lnSpc>
                <a:spcPts val="3029"/>
              </a:lnSpc>
            </a:pPr>
            <a:r>
              <a:rPr lang="en-US" sz="2524">
                <a:solidFill>
                  <a:srgbClr val="000000"/>
                </a:solidFill>
                <a:latin typeface="Muli Bold"/>
              </a:rPr>
              <a:t>b. </a:t>
            </a:r>
            <a:r>
              <a:rPr lang="en-US" sz="2524">
                <a:solidFill>
                  <a:srgbClr val="000000"/>
                </a:solidFill>
                <a:latin typeface="Muli"/>
              </a:rPr>
              <a:t>Porcentaje de precisión e integridad del repositorio de CIs</a:t>
            </a:r>
          </a:p>
          <a:p>
            <a:pPr algn="ctr">
              <a:lnSpc>
                <a:spcPts val="3029"/>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086870" y="156137"/>
            <a:ext cx="12416684" cy="872563"/>
            <a:chOff x="0" y="0"/>
            <a:chExt cx="3270238" cy="229811"/>
          </a:xfrm>
        </p:grpSpPr>
        <p:sp>
          <p:nvSpPr>
            <p:cNvPr name="Freeform 3" id="3"/>
            <p:cNvSpPr/>
            <p:nvPr/>
          </p:nvSpPr>
          <p:spPr>
            <a:xfrm flipH="false" flipV="false" rot="0">
              <a:off x="0" y="0"/>
              <a:ext cx="3270238" cy="229811"/>
            </a:xfrm>
            <a:custGeom>
              <a:avLst/>
              <a:gdLst/>
              <a:ahLst/>
              <a:cxnLst/>
              <a:rect r="r" b="b" t="t" l="l"/>
              <a:pathLst>
                <a:path h="229811" w="3270238">
                  <a:moveTo>
                    <a:pt x="14341" y="0"/>
                  </a:moveTo>
                  <a:lnTo>
                    <a:pt x="3255897" y="0"/>
                  </a:lnTo>
                  <a:cubicBezTo>
                    <a:pt x="3259701" y="0"/>
                    <a:pt x="3263348" y="1511"/>
                    <a:pt x="3266038" y="4200"/>
                  </a:cubicBezTo>
                  <a:cubicBezTo>
                    <a:pt x="3268727" y="6890"/>
                    <a:pt x="3270238" y="10537"/>
                    <a:pt x="3270238" y="14341"/>
                  </a:cubicBezTo>
                  <a:lnTo>
                    <a:pt x="3270238" y="215470"/>
                  </a:lnTo>
                  <a:cubicBezTo>
                    <a:pt x="3270238" y="223390"/>
                    <a:pt x="3263817" y="229811"/>
                    <a:pt x="3255897" y="229811"/>
                  </a:cubicBezTo>
                  <a:lnTo>
                    <a:pt x="14341" y="229811"/>
                  </a:lnTo>
                  <a:cubicBezTo>
                    <a:pt x="6421" y="229811"/>
                    <a:pt x="0" y="223390"/>
                    <a:pt x="0" y="215470"/>
                  </a:cubicBezTo>
                  <a:lnTo>
                    <a:pt x="0" y="14341"/>
                  </a:lnTo>
                  <a:cubicBezTo>
                    <a:pt x="0" y="6421"/>
                    <a:pt x="6421" y="0"/>
                    <a:pt x="14341" y="0"/>
                  </a:cubicBezTo>
                  <a:close/>
                </a:path>
              </a:pathLst>
            </a:custGeom>
            <a:solidFill>
              <a:srgbClr val="FFE500"/>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5" id="5"/>
          <p:cNvSpPr txBox="true"/>
          <p:nvPr/>
        </p:nvSpPr>
        <p:spPr>
          <a:xfrm rot="0">
            <a:off x="2703165" y="118260"/>
            <a:ext cx="11658578" cy="1817706"/>
          </a:xfrm>
          <a:prstGeom prst="rect">
            <a:avLst/>
          </a:prstGeom>
        </p:spPr>
        <p:txBody>
          <a:bodyPr anchor="t" rtlCol="false" tIns="0" lIns="0" bIns="0" rIns="0">
            <a:spAutoFit/>
          </a:bodyPr>
          <a:lstStyle/>
          <a:p>
            <a:pPr>
              <a:lnSpc>
                <a:spcPts val="4542"/>
              </a:lnSpc>
            </a:pPr>
            <a:r>
              <a:rPr lang="en-US" sz="3244">
                <a:solidFill>
                  <a:srgbClr val="000000"/>
                </a:solidFill>
                <a:latin typeface="League Spartan Bold"/>
              </a:rPr>
              <a:t>Objetivo de gestión: BAI09 — Gestionar los activos</a:t>
            </a:r>
          </a:p>
          <a:p>
            <a:pPr>
              <a:lnSpc>
                <a:spcPts val="10447"/>
              </a:lnSpc>
            </a:pPr>
          </a:p>
        </p:txBody>
      </p:sp>
      <p:sp>
        <p:nvSpPr>
          <p:cNvPr name="Freeform 6" id="6"/>
          <p:cNvSpPr/>
          <p:nvPr/>
        </p:nvSpPr>
        <p:spPr>
          <a:xfrm flipH="false" flipV="false" rot="2700000">
            <a:off x="-954435" y="7865952"/>
            <a:ext cx="7315200" cy="2559853"/>
          </a:xfrm>
          <a:custGeom>
            <a:avLst/>
            <a:gdLst/>
            <a:ahLst/>
            <a:cxnLst/>
            <a:rect r="r" b="b" t="t" l="l"/>
            <a:pathLst>
              <a:path h="2559853" w="7315200">
                <a:moveTo>
                  <a:pt x="0" y="0"/>
                </a:moveTo>
                <a:lnTo>
                  <a:pt x="7315200" y="0"/>
                </a:lnTo>
                <a:lnTo>
                  <a:pt x="7315200" y="2559853"/>
                </a:lnTo>
                <a:lnTo>
                  <a:pt x="0" y="25598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841636" y="1335891"/>
            <a:ext cx="2934533" cy="6000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Muli Bold"/>
              </a:rPr>
              <a:t>Descripción</a:t>
            </a:r>
            <a:r>
              <a:rPr lang="en-US" sz="3999">
                <a:solidFill>
                  <a:srgbClr val="000000"/>
                </a:solidFill>
                <a:latin typeface="Muli"/>
              </a:rPr>
              <a:t>:</a:t>
            </a:r>
          </a:p>
        </p:txBody>
      </p:sp>
      <p:sp>
        <p:nvSpPr>
          <p:cNvPr name="TextBox 8" id="8"/>
          <p:cNvSpPr txBox="true"/>
          <p:nvPr/>
        </p:nvSpPr>
        <p:spPr>
          <a:xfrm rot="0">
            <a:off x="0" y="2240766"/>
            <a:ext cx="18288000" cy="4800600"/>
          </a:xfrm>
          <a:prstGeom prst="rect">
            <a:avLst/>
          </a:prstGeom>
        </p:spPr>
        <p:txBody>
          <a:bodyPr anchor="t" rtlCol="false" tIns="0" lIns="0" bIns="0" rIns="0">
            <a:spAutoFit/>
          </a:bodyPr>
          <a:lstStyle/>
          <a:p>
            <a:pPr algn="just">
              <a:lnSpc>
                <a:spcPts val="4799"/>
              </a:lnSpc>
              <a:spcBef>
                <a:spcPct val="0"/>
              </a:spcBef>
            </a:pPr>
            <a:r>
              <a:rPr lang="en-US" sz="3999">
                <a:solidFill>
                  <a:srgbClr val="000000"/>
                </a:solidFill>
                <a:latin typeface="Muli"/>
              </a:rPr>
              <a:t>Gestionar los activos de I&amp;T a través de su ciclo de vida para asegurarse de que su uso aporta valor a un coste óptimo, continúan operativos (adecuados a su propósito), y se tienen en cuenta y están físicamente protegidos. Asegurar que aquellos activos que son críticos para soportar la capacidad del servicio son confiables y están disponibles. Gestionar las licencias de software para asegurarse de que se adquiere, retiene y despliega la cantidad óptima en relación con el uso que requiere el negocio, y que el software instalado cumpla con los acuerdos de licencia.</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986985"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734835" y="531257"/>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215023" y="2504316"/>
            <a:ext cx="14094541" cy="1571625"/>
          </a:xfrm>
          <a:prstGeom prst="rect">
            <a:avLst/>
          </a:prstGeom>
        </p:spPr>
        <p:txBody>
          <a:bodyPr anchor="t" rtlCol="false" tIns="0" lIns="0" bIns="0" rIns="0">
            <a:spAutoFit/>
          </a:bodyPr>
          <a:lstStyle/>
          <a:p>
            <a:pPr algn="just">
              <a:lnSpc>
                <a:spcPts val="2400"/>
              </a:lnSpc>
            </a:pPr>
            <a:r>
              <a:rPr lang="en-US" sz="2000">
                <a:solidFill>
                  <a:srgbClr val="000000"/>
                </a:solidFill>
                <a:latin typeface="Arial"/>
              </a:rPr>
              <a:t>1. Identificar regularmente todos los cambios a los CIs.</a:t>
            </a:r>
          </a:p>
          <a:p>
            <a:pPr algn="just">
              <a:lnSpc>
                <a:spcPts val="2400"/>
              </a:lnSpc>
            </a:pPr>
            <a:r>
              <a:rPr lang="en-US" sz="2000">
                <a:solidFill>
                  <a:srgbClr val="000000"/>
                </a:solidFill>
                <a:latin typeface="Arial"/>
              </a:rPr>
              <a:t>2. Para asegurarla integridad y precisión, revisarlos cambios propuestos a los CIs comparándolos con las líneas de referencia.</a:t>
            </a:r>
          </a:p>
          <a:p>
            <a:pPr algn="just">
              <a:lnSpc>
                <a:spcPts val="2400"/>
              </a:lnSpc>
            </a:pPr>
            <a:r>
              <a:rPr lang="en-US" sz="2000">
                <a:solidFill>
                  <a:srgbClr val="000000"/>
                </a:solidFill>
                <a:latin typeface="Arial"/>
              </a:rPr>
              <a:t>3. Actualizar los detalles de configuración para los cambios de CI aprobados.</a:t>
            </a:r>
          </a:p>
          <a:p>
            <a:pPr algn="just">
              <a:lnSpc>
                <a:spcPts val="2400"/>
              </a:lnSpc>
              <a:spcBef>
                <a:spcPct val="0"/>
              </a:spcBef>
            </a:pPr>
          </a:p>
        </p:txBody>
      </p:sp>
      <p:sp>
        <p:nvSpPr>
          <p:cNvPr name="AutoShape 11" id="11"/>
          <p:cNvSpPr/>
          <p:nvPr/>
        </p:nvSpPr>
        <p:spPr>
          <a:xfrm>
            <a:off x="1190785" y="5124450"/>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6421996" y="2183641"/>
            <a:ext cx="28408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2</a:t>
            </a:r>
          </a:p>
        </p:txBody>
      </p:sp>
      <p:sp>
        <p:nvSpPr>
          <p:cNvPr name="TextBox 13" id="13"/>
          <p:cNvSpPr txBox="true"/>
          <p:nvPr/>
        </p:nvSpPr>
        <p:spPr>
          <a:xfrm rot="0">
            <a:off x="1215023" y="5837572"/>
            <a:ext cx="14297242" cy="387350"/>
          </a:xfrm>
          <a:prstGeom prst="rect">
            <a:avLst/>
          </a:prstGeom>
        </p:spPr>
        <p:txBody>
          <a:bodyPr anchor="t" rtlCol="false" tIns="0" lIns="0" bIns="0" rIns="0">
            <a:spAutoFit/>
          </a:bodyPr>
          <a:lstStyle/>
          <a:p>
            <a:pPr>
              <a:lnSpc>
                <a:spcPts val="2800"/>
              </a:lnSpc>
              <a:spcBef>
                <a:spcPct val="0"/>
              </a:spcBef>
            </a:pPr>
            <a:r>
              <a:rPr lang="en-US" sz="2000">
                <a:solidFill>
                  <a:srgbClr val="000000"/>
                </a:solidFill>
                <a:latin typeface="Arial"/>
              </a:rPr>
              <a:t>4. Crear, revisar y acordar formalmente los cambios en las líneas de referencia de la configuración, cuando sea necesario.</a:t>
            </a:r>
          </a:p>
        </p:txBody>
      </p:sp>
      <p:sp>
        <p:nvSpPr>
          <p:cNvPr name="TextBox 14" id="14"/>
          <p:cNvSpPr txBox="true"/>
          <p:nvPr/>
        </p:nvSpPr>
        <p:spPr>
          <a:xfrm rot="0">
            <a:off x="16421044" y="5580397"/>
            <a:ext cx="285988"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3</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894831" y="2040616"/>
            <a:ext cx="5977109" cy="5977109"/>
          </a:xfrm>
          <a:custGeom>
            <a:avLst/>
            <a:gdLst/>
            <a:ahLst/>
            <a:cxnLst/>
            <a:rect r="r" b="b" t="t" l="l"/>
            <a:pathLst>
              <a:path h="5977109" w="5977109">
                <a:moveTo>
                  <a:pt x="0" y="0"/>
                </a:moveTo>
                <a:lnTo>
                  <a:pt x="5977109" y="0"/>
                </a:lnTo>
                <a:lnTo>
                  <a:pt x="5977109"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345481" y="2040616"/>
            <a:ext cx="5977109" cy="5977109"/>
          </a:xfrm>
          <a:custGeom>
            <a:avLst/>
            <a:gdLst/>
            <a:ahLst/>
            <a:cxnLst/>
            <a:rect r="r" b="b" t="t" l="l"/>
            <a:pathLst>
              <a:path h="5977109" w="5977109">
                <a:moveTo>
                  <a:pt x="0" y="0"/>
                </a:moveTo>
                <a:lnTo>
                  <a:pt x="5977108" y="0"/>
                </a:lnTo>
                <a:lnTo>
                  <a:pt x="5977108"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8509887" y="4425227"/>
            <a:ext cx="540147" cy="657144"/>
          </a:xfrm>
          <a:prstGeom prst="rect">
            <a:avLst/>
          </a:prstGeom>
        </p:spPr>
        <p:txBody>
          <a:bodyPr anchor="t" rtlCol="false" tIns="0" lIns="0" bIns="0" rIns="0">
            <a:spAutoFit/>
          </a:bodyPr>
          <a:lstStyle/>
          <a:p>
            <a:pPr algn="ctr" marL="0" indent="0" lvl="0">
              <a:lnSpc>
                <a:spcPts val="5467"/>
              </a:lnSpc>
              <a:spcBef>
                <a:spcPct val="0"/>
              </a:spcBef>
            </a:pPr>
            <a:r>
              <a:rPr lang="en-US" sz="3905">
                <a:solidFill>
                  <a:srgbClr val="FFFFFF"/>
                </a:solidFill>
                <a:latin typeface="Roboto Bold"/>
              </a:rPr>
              <a:t>1</a:t>
            </a:r>
          </a:p>
        </p:txBody>
      </p:sp>
      <p:sp>
        <p:nvSpPr>
          <p:cNvPr name="TextBox 7" id="7"/>
          <p:cNvSpPr txBox="true"/>
          <p:nvPr/>
        </p:nvSpPr>
        <p:spPr>
          <a:xfrm rot="0">
            <a:off x="2577405" y="1214735"/>
            <a:ext cx="3370421"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Práctica de gestión</a:t>
            </a:r>
          </a:p>
        </p:txBody>
      </p:sp>
      <p:sp>
        <p:nvSpPr>
          <p:cNvPr name="TextBox 8" id="8"/>
          <p:cNvSpPr txBox="true"/>
          <p:nvPr/>
        </p:nvSpPr>
        <p:spPr>
          <a:xfrm rot="0">
            <a:off x="2286590" y="2373665"/>
            <a:ext cx="5193590" cy="2590800"/>
          </a:xfrm>
          <a:prstGeom prst="rect">
            <a:avLst/>
          </a:prstGeom>
        </p:spPr>
        <p:txBody>
          <a:bodyPr anchor="t" rtlCol="false" tIns="0" lIns="0" bIns="0" rIns="0">
            <a:spAutoFit/>
          </a:bodyPr>
          <a:lstStyle/>
          <a:p>
            <a:pPr algn="ctr">
              <a:lnSpc>
                <a:spcPts val="2991"/>
              </a:lnSpc>
            </a:pPr>
            <a:r>
              <a:rPr lang="en-US" sz="2492">
                <a:solidFill>
                  <a:srgbClr val="000000"/>
                </a:solidFill>
                <a:latin typeface="Muli Bold"/>
              </a:rPr>
              <a:t>BAI10.04 Generar informes de estado y de la configuración.</a:t>
            </a:r>
          </a:p>
          <a:p>
            <a:pPr algn="ctr">
              <a:lnSpc>
                <a:spcPts val="2991"/>
              </a:lnSpc>
            </a:pPr>
          </a:p>
          <a:p>
            <a:pPr algn="ctr">
              <a:lnSpc>
                <a:spcPts val="2991"/>
              </a:lnSpc>
              <a:spcBef>
                <a:spcPct val="0"/>
              </a:spcBef>
            </a:pPr>
            <a:r>
              <a:rPr lang="en-US" sz="2492">
                <a:solidFill>
                  <a:srgbClr val="000000"/>
                </a:solidFill>
                <a:latin typeface="Muli"/>
              </a:rPr>
              <a:t>Definir y generar informes de la configuración sobre los cambios de estado en los elementos de la configuración.</a:t>
            </a:r>
          </a:p>
        </p:txBody>
      </p:sp>
      <p:sp>
        <p:nvSpPr>
          <p:cNvPr name="TextBox 9" id="9"/>
          <p:cNvSpPr txBox="true"/>
          <p:nvPr/>
        </p:nvSpPr>
        <p:spPr>
          <a:xfrm rot="0">
            <a:off x="10396242" y="1214735"/>
            <a:ext cx="2895600"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Métricas modelo</a:t>
            </a:r>
          </a:p>
        </p:txBody>
      </p:sp>
      <p:sp>
        <p:nvSpPr>
          <p:cNvPr name="TextBox 10" id="10"/>
          <p:cNvSpPr txBox="true"/>
          <p:nvPr/>
        </p:nvSpPr>
        <p:spPr>
          <a:xfrm rot="0">
            <a:off x="9342228" y="2364140"/>
            <a:ext cx="5977109" cy="3048000"/>
          </a:xfrm>
          <a:prstGeom prst="rect">
            <a:avLst/>
          </a:prstGeom>
        </p:spPr>
        <p:txBody>
          <a:bodyPr anchor="t" rtlCol="false" tIns="0" lIns="0" bIns="0" rIns="0">
            <a:spAutoFit/>
          </a:bodyPr>
          <a:lstStyle/>
          <a:p>
            <a:pPr algn="ctr">
              <a:lnSpc>
                <a:spcPts val="3029"/>
              </a:lnSpc>
            </a:pPr>
            <a:r>
              <a:rPr lang="en-US" sz="2524">
                <a:solidFill>
                  <a:srgbClr val="000000"/>
                </a:solidFill>
                <a:latin typeface="Muli Bold"/>
              </a:rPr>
              <a:t>a.</a:t>
            </a:r>
            <a:r>
              <a:rPr lang="en-US" sz="2524">
                <a:solidFill>
                  <a:srgbClr val="000000"/>
                </a:solidFill>
                <a:latin typeface="Muli"/>
              </a:rPr>
              <a:t> Número de cambios no autorizados identificados</a:t>
            </a:r>
          </a:p>
          <a:p>
            <a:pPr algn="ctr">
              <a:lnSpc>
                <a:spcPts val="3029"/>
              </a:lnSpc>
            </a:pPr>
          </a:p>
          <a:p>
            <a:pPr algn="ctr">
              <a:lnSpc>
                <a:spcPts val="3029"/>
              </a:lnSpc>
            </a:pPr>
            <a:r>
              <a:rPr lang="en-US" sz="2524">
                <a:solidFill>
                  <a:srgbClr val="000000"/>
                </a:solidFill>
                <a:latin typeface="Muli Bold"/>
              </a:rPr>
              <a:t>b.</a:t>
            </a:r>
            <a:r>
              <a:rPr lang="en-US" sz="2524">
                <a:solidFill>
                  <a:srgbClr val="000000"/>
                </a:solidFill>
                <a:latin typeface="Muli"/>
              </a:rPr>
              <a:t> Porcentaje de precisión en los cambios de estado de los CIs en comparación con las líneas de referencia</a:t>
            </a:r>
          </a:p>
          <a:p>
            <a:pPr algn="ctr">
              <a:lnSpc>
                <a:spcPts val="3029"/>
              </a:lnSpc>
              <a:spcBef>
                <a:spcPct val="0"/>
              </a:spcBef>
            </a:pPr>
          </a:p>
        </p:txBody>
      </p:sp>
    </p:spTree>
  </p:cSld>
  <p:clrMapOvr>
    <a:masterClrMapping/>
  </p:clrMapOvr>
</p:sld>
</file>

<file path=ppt/slides/slide22.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986985"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734835" y="531257"/>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215023" y="2504316"/>
            <a:ext cx="14094541" cy="352425"/>
          </a:xfrm>
          <a:prstGeom prst="rect">
            <a:avLst/>
          </a:prstGeom>
        </p:spPr>
        <p:txBody>
          <a:bodyPr anchor="t" rtlCol="false" tIns="0" lIns="0" bIns="0" rIns="0">
            <a:spAutoFit/>
          </a:bodyPr>
          <a:lstStyle/>
          <a:p>
            <a:pPr algn="just">
              <a:lnSpc>
                <a:spcPts val="2400"/>
              </a:lnSpc>
              <a:spcBef>
                <a:spcPct val="0"/>
              </a:spcBef>
            </a:pPr>
            <a:r>
              <a:rPr lang="en-US" sz="2000">
                <a:solidFill>
                  <a:srgbClr val="000000"/>
                </a:solidFill>
                <a:latin typeface="Arial"/>
              </a:rPr>
              <a:t>1. Identificar los cambios de estado de los CIs y compararlos con las líneas de referencia.</a:t>
            </a:r>
          </a:p>
        </p:txBody>
      </p:sp>
      <p:sp>
        <p:nvSpPr>
          <p:cNvPr name="AutoShape 11" id="11"/>
          <p:cNvSpPr/>
          <p:nvPr/>
        </p:nvSpPr>
        <p:spPr>
          <a:xfrm>
            <a:off x="1190785" y="5124450"/>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6421996" y="2183641"/>
            <a:ext cx="28408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2</a:t>
            </a:r>
          </a:p>
        </p:txBody>
      </p:sp>
      <p:sp>
        <p:nvSpPr>
          <p:cNvPr name="TextBox 13" id="13"/>
          <p:cNvSpPr txBox="true"/>
          <p:nvPr/>
        </p:nvSpPr>
        <p:spPr>
          <a:xfrm rot="0">
            <a:off x="1215023" y="5837572"/>
            <a:ext cx="14297242" cy="2149475"/>
          </a:xfrm>
          <a:prstGeom prst="rect">
            <a:avLst/>
          </a:prstGeom>
        </p:spPr>
        <p:txBody>
          <a:bodyPr anchor="t" rtlCol="false" tIns="0" lIns="0" bIns="0" rIns="0">
            <a:spAutoFit/>
          </a:bodyPr>
          <a:lstStyle/>
          <a:p>
            <a:pPr>
              <a:lnSpc>
                <a:spcPts val="2800"/>
              </a:lnSpc>
            </a:pPr>
            <a:r>
              <a:rPr lang="en-US" sz="2000">
                <a:solidFill>
                  <a:srgbClr val="000000"/>
                </a:solidFill>
                <a:latin typeface="Arial"/>
              </a:rPr>
              <a:t>2. Relacionar todos los cambios de configuración con las solicitudes de cambio aprobadas para identificar los cambios no autorizados. Informar sobre cambios no autorizados a los gestores de cambios.</a:t>
            </a:r>
          </a:p>
          <a:p>
            <a:pPr>
              <a:lnSpc>
                <a:spcPts val="2800"/>
              </a:lnSpc>
            </a:pPr>
          </a:p>
          <a:p>
            <a:pPr>
              <a:lnSpc>
                <a:spcPts val="2800"/>
              </a:lnSpc>
            </a:pPr>
            <a:r>
              <a:rPr lang="en-US" sz="2000">
                <a:solidFill>
                  <a:srgbClr val="000000"/>
                </a:solidFill>
                <a:latin typeface="Arial"/>
              </a:rPr>
              <a:t>3. Identificar los requisitos de reporte de todas las partes interesadas, incluyendo el contenido, la frecuencia y el medio. Producir informes conforme a los requisitos identificados.</a:t>
            </a:r>
          </a:p>
          <a:p>
            <a:pPr>
              <a:lnSpc>
                <a:spcPts val="2800"/>
              </a:lnSpc>
              <a:spcBef>
                <a:spcPct val="0"/>
              </a:spcBef>
            </a:pPr>
          </a:p>
        </p:txBody>
      </p:sp>
      <p:sp>
        <p:nvSpPr>
          <p:cNvPr name="TextBox 14" id="14"/>
          <p:cNvSpPr txBox="true"/>
          <p:nvPr/>
        </p:nvSpPr>
        <p:spPr>
          <a:xfrm rot="0">
            <a:off x="16421044" y="5580397"/>
            <a:ext cx="285988"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3</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894831" y="2040616"/>
            <a:ext cx="5977109" cy="5977109"/>
          </a:xfrm>
          <a:custGeom>
            <a:avLst/>
            <a:gdLst/>
            <a:ahLst/>
            <a:cxnLst/>
            <a:rect r="r" b="b" t="t" l="l"/>
            <a:pathLst>
              <a:path h="5977109" w="5977109">
                <a:moveTo>
                  <a:pt x="0" y="0"/>
                </a:moveTo>
                <a:lnTo>
                  <a:pt x="5977109" y="0"/>
                </a:lnTo>
                <a:lnTo>
                  <a:pt x="5977109"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345481" y="2040616"/>
            <a:ext cx="5977109" cy="5977109"/>
          </a:xfrm>
          <a:custGeom>
            <a:avLst/>
            <a:gdLst/>
            <a:ahLst/>
            <a:cxnLst/>
            <a:rect r="r" b="b" t="t" l="l"/>
            <a:pathLst>
              <a:path h="5977109" w="5977109">
                <a:moveTo>
                  <a:pt x="0" y="0"/>
                </a:moveTo>
                <a:lnTo>
                  <a:pt x="5977108" y="0"/>
                </a:lnTo>
                <a:lnTo>
                  <a:pt x="5977108"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8509887" y="4425227"/>
            <a:ext cx="540147" cy="657144"/>
          </a:xfrm>
          <a:prstGeom prst="rect">
            <a:avLst/>
          </a:prstGeom>
        </p:spPr>
        <p:txBody>
          <a:bodyPr anchor="t" rtlCol="false" tIns="0" lIns="0" bIns="0" rIns="0">
            <a:spAutoFit/>
          </a:bodyPr>
          <a:lstStyle/>
          <a:p>
            <a:pPr algn="ctr" marL="0" indent="0" lvl="0">
              <a:lnSpc>
                <a:spcPts val="5467"/>
              </a:lnSpc>
              <a:spcBef>
                <a:spcPct val="0"/>
              </a:spcBef>
            </a:pPr>
            <a:r>
              <a:rPr lang="en-US" sz="3905">
                <a:solidFill>
                  <a:srgbClr val="FFFFFF"/>
                </a:solidFill>
                <a:latin typeface="Roboto Bold"/>
              </a:rPr>
              <a:t>1</a:t>
            </a:r>
          </a:p>
        </p:txBody>
      </p:sp>
      <p:sp>
        <p:nvSpPr>
          <p:cNvPr name="TextBox 7" id="7"/>
          <p:cNvSpPr txBox="true"/>
          <p:nvPr/>
        </p:nvSpPr>
        <p:spPr>
          <a:xfrm rot="0">
            <a:off x="2577405" y="1214735"/>
            <a:ext cx="3370421"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Práctica de gestión</a:t>
            </a:r>
          </a:p>
        </p:txBody>
      </p:sp>
      <p:sp>
        <p:nvSpPr>
          <p:cNvPr name="TextBox 8" id="8"/>
          <p:cNvSpPr txBox="true"/>
          <p:nvPr/>
        </p:nvSpPr>
        <p:spPr>
          <a:xfrm rot="0">
            <a:off x="2286590" y="2373665"/>
            <a:ext cx="5193590" cy="3333750"/>
          </a:xfrm>
          <a:prstGeom prst="rect">
            <a:avLst/>
          </a:prstGeom>
        </p:spPr>
        <p:txBody>
          <a:bodyPr anchor="t" rtlCol="false" tIns="0" lIns="0" bIns="0" rIns="0">
            <a:spAutoFit/>
          </a:bodyPr>
          <a:lstStyle/>
          <a:p>
            <a:pPr algn="ctr">
              <a:lnSpc>
                <a:spcPts val="2991"/>
              </a:lnSpc>
            </a:pPr>
            <a:r>
              <a:rPr lang="en-US" sz="2492">
                <a:solidFill>
                  <a:srgbClr val="000000"/>
                </a:solidFill>
                <a:latin typeface="Muli Bold"/>
              </a:rPr>
              <a:t>BAI10.05 Verificar y revisar la integridad del repositorio de configuración. </a:t>
            </a:r>
          </a:p>
          <a:p>
            <a:pPr algn="ctr">
              <a:lnSpc>
                <a:spcPts val="2991"/>
              </a:lnSpc>
            </a:pPr>
          </a:p>
          <a:p>
            <a:pPr algn="ctr">
              <a:lnSpc>
                <a:spcPts val="2991"/>
              </a:lnSpc>
              <a:spcBef>
                <a:spcPct val="0"/>
              </a:spcBef>
            </a:pPr>
            <a:r>
              <a:rPr lang="en-US" sz="2492">
                <a:solidFill>
                  <a:srgbClr val="000000"/>
                </a:solidFill>
                <a:latin typeface="Muli"/>
              </a:rPr>
              <a:t>Revisar periódicamente el repositorio de configuración y verificar su integridad y precisión en comparación con la meta deseada.</a:t>
            </a:r>
          </a:p>
        </p:txBody>
      </p:sp>
      <p:sp>
        <p:nvSpPr>
          <p:cNvPr name="TextBox 9" id="9"/>
          <p:cNvSpPr txBox="true"/>
          <p:nvPr/>
        </p:nvSpPr>
        <p:spPr>
          <a:xfrm rot="0">
            <a:off x="10396242" y="1214735"/>
            <a:ext cx="2895600"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Métricas modelo</a:t>
            </a:r>
          </a:p>
        </p:txBody>
      </p:sp>
      <p:sp>
        <p:nvSpPr>
          <p:cNvPr name="TextBox 10" id="10"/>
          <p:cNvSpPr txBox="true"/>
          <p:nvPr/>
        </p:nvSpPr>
        <p:spPr>
          <a:xfrm rot="0">
            <a:off x="9342228" y="2364140"/>
            <a:ext cx="5977109" cy="3048000"/>
          </a:xfrm>
          <a:prstGeom prst="rect">
            <a:avLst/>
          </a:prstGeom>
        </p:spPr>
        <p:txBody>
          <a:bodyPr anchor="t" rtlCol="false" tIns="0" lIns="0" bIns="0" rIns="0">
            <a:spAutoFit/>
          </a:bodyPr>
          <a:lstStyle/>
          <a:p>
            <a:pPr algn="ctr">
              <a:lnSpc>
                <a:spcPts val="3029"/>
              </a:lnSpc>
            </a:pPr>
            <a:r>
              <a:rPr lang="en-US" sz="2524">
                <a:solidFill>
                  <a:srgbClr val="000000"/>
                </a:solidFill>
                <a:latin typeface="Muli Bold"/>
              </a:rPr>
              <a:t>a. </a:t>
            </a:r>
            <a:r>
              <a:rPr lang="en-US" sz="2524">
                <a:solidFill>
                  <a:srgbClr val="000000"/>
                </a:solidFill>
                <a:latin typeface="Muli"/>
              </a:rPr>
              <a:t>Número de desviaciones entre el repositorio de configuración y la configuración real</a:t>
            </a:r>
          </a:p>
          <a:p>
            <a:pPr algn="ctr">
              <a:lnSpc>
                <a:spcPts val="3029"/>
              </a:lnSpc>
            </a:pPr>
          </a:p>
          <a:p>
            <a:pPr algn="ctr">
              <a:lnSpc>
                <a:spcPts val="3029"/>
              </a:lnSpc>
            </a:pPr>
            <a:r>
              <a:rPr lang="en-US" sz="2524">
                <a:solidFill>
                  <a:srgbClr val="000000"/>
                </a:solidFill>
                <a:latin typeface="Muli Bold"/>
              </a:rPr>
              <a:t>b. </a:t>
            </a:r>
            <a:r>
              <a:rPr lang="en-US" sz="2524">
                <a:solidFill>
                  <a:srgbClr val="000000"/>
                </a:solidFill>
                <a:latin typeface="Muli"/>
              </a:rPr>
              <a:t>Número de discrepancias en relación con la información de configuración incompleta o faltante</a:t>
            </a:r>
          </a:p>
          <a:p>
            <a:pPr algn="ctr">
              <a:lnSpc>
                <a:spcPts val="3029"/>
              </a:lnSpc>
              <a:spcBef>
                <a:spcPct val="0"/>
              </a:spcBef>
            </a:pP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986985"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734835" y="531257"/>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215023" y="1697161"/>
            <a:ext cx="14094541" cy="3095625"/>
          </a:xfrm>
          <a:prstGeom prst="rect">
            <a:avLst/>
          </a:prstGeom>
        </p:spPr>
        <p:txBody>
          <a:bodyPr anchor="t" rtlCol="false" tIns="0" lIns="0" bIns="0" rIns="0">
            <a:spAutoFit/>
          </a:bodyPr>
          <a:lstStyle/>
          <a:p>
            <a:pPr algn="just">
              <a:lnSpc>
                <a:spcPts val="2400"/>
              </a:lnSpc>
            </a:pPr>
            <a:r>
              <a:rPr lang="en-US" sz="2000">
                <a:solidFill>
                  <a:srgbClr val="000000"/>
                </a:solidFill>
                <a:latin typeface="Arial Bold"/>
              </a:rPr>
              <a:t>1.</a:t>
            </a:r>
            <a:r>
              <a:rPr lang="en-US" sz="2000">
                <a:solidFill>
                  <a:srgbClr val="000000"/>
                </a:solidFill>
                <a:latin typeface="Arial"/>
              </a:rPr>
              <a:t> Comprobar periódicamente los elementos de configuración realescon respecto al repositorio de configuración, mediante comparación de las configuraciones físicasy lógicas y el uso de herramientas de descubrimiento adecuadas, conforme sea necesario.</a:t>
            </a:r>
          </a:p>
          <a:p>
            <a:pPr algn="just">
              <a:lnSpc>
                <a:spcPts val="2400"/>
              </a:lnSpc>
            </a:pPr>
            <a:r>
              <a:rPr lang="en-US" sz="2000">
                <a:solidFill>
                  <a:srgbClr val="000000"/>
                </a:solidFill>
                <a:latin typeface="Arial Bold"/>
              </a:rPr>
              <a:t>2. </a:t>
            </a:r>
            <a:r>
              <a:rPr lang="en-US" sz="2000">
                <a:solidFill>
                  <a:srgbClr val="000000"/>
                </a:solidFill>
                <a:latin typeface="Arial"/>
              </a:rPr>
              <a:t>Comunicar y revisar todaslas desviaciones de las correcciones o acciones aprobadas para remover cualquier activo no autorizado.</a:t>
            </a:r>
          </a:p>
          <a:p>
            <a:pPr algn="just">
              <a:lnSpc>
                <a:spcPts val="2400"/>
              </a:lnSpc>
            </a:pPr>
            <a:r>
              <a:rPr lang="en-US" sz="2000">
                <a:solidFill>
                  <a:srgbClr val="000000"/>
                </a:solidFill>
                <a:latin typeface="Arial Bold"/>
              </a:rPr>
              <a:t>3.</a:t>
            </a:r>
            <a:r>
              <a:rPr lang="en-US" sz="2000">
                <a:solidFill>
                  <a:srgbClr val="000000"/>
                </a:solidFill>
                <a:latin typeface="Arial"/>
              </a:rPr>
              <a:t> Comprobar regularmente que todos los elementos de configuración físicos,conforme a lo definido en el repositorio, existen físicamente. Informar de cualquier desviación a la dirección.</a:t>
            </a:r>
          </a:p>
          <a:p>
            <a:pPr algn="just">
              <a:lnSpc>
                <a:spcPts val="2400"/>
              </a:lnSpc>
            </a:pPr>
            <a:r>
              <a:rPr lang="en-US" sz="2000">
                <a:solidFill>
                  <a:srgbClr val="000000"/>
                </a:solidFill>
                <a:latin typeface="Arial Bold"/>
              </a:rPr>
              <a:t>4.</a:t>
            </a:r>
            <a:r>
              <a:rPr lang="en-US" sz="2000">
                <a:solidFill>
                  <a:srgbClr val="000000"/>
                </a:solidFill>
                <a:latin typeface="Arial"/>
              </a:rPr>
              <a:t> Establecer y revisar periódicamente el objetivo para completar el repositorio de configuración conforme con las necesidades del negocio.</a:t>
            </a:r>
          </a:p>
          <a:p>
            <a:pPr algn="just">
              <a:lnSpc>
                <a:spcPts val="2400"/>
              </a:lnSpc>
              <a:spcBef>
                <a:spcPct val="0"/>
              </a:spcBef>
            </a:pPr>
          </a:p>
        </p:txBody>
      </p:sp>
      <p:sp>
        <p:nvSpPr>
          <p:cNvPr name="AutoShape 11" id="11"/>
          <p:cNvSpPr/>
          <p:nvPr/>
        </p:nvSpPr>
        <p:spPr>
          <a:xfrm>
            <a:off x="1190785" y="5407209"/>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6420508" y="2183641"/>
            <a:ext cx="287060"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4</a:t>
            </a:r>
          </a:p>
        </p:txBody>
      </p:sp>
      <p:sp>
        <p:nvSpPr>
          <p:cNvPr name="TextBox 13" id="13"/>
          <p:cNvSpPr txBox="true"/>
          <p:nvPr/>
        </p:nvSpPr>
        <p:spPr>
          <a:xfrm rot="0">
            <a:off x="1215023" y="5837572"/>
            <a:ext cx="14297242" cy="739775"/>
          </a:xfrm>
          <a:prstGeom prst="rect">
            <a:avLst/>
          </a:prstGeom>
        </p:spPr>
        <p:txBody>
          <a:bodyPr anchor="t" rtlCol="false" tIns="0" lIns="0" bIns="0" rIns="0">
            <a:spAutoFit/>
          </a:bodyPr>
          <a:lstStyle/>
          <a:p>
            <a:pPr>
              <a:lnSpc>
                <a:spcPts val="2800"/>
              </a:lnSpc>
              <a:spcBef>
                <a:spcPct val="0"/>
              </a:spcBef>
            </a:pPr>
            <a:r>
              <a:rPr lang="en-US" sz="2000">
                <a:solidFill>
                  <a:srgbClr val="000000"/>
                </a:solidFill>
                <a:latin typeface="Arial"/>
              </a:rPr>
              <a:t>5. Comparar periódicamente el grado de integridad y precisión contra los objetivos y llevar a cabo acciones correctivas, conforme sea necesario, para mejorar la calidad de los datos del repositorio. </a:t>
            </a:r>
          </a:p>
        </p:txBody>
      </p:sp>
      <p:sp>
        <p:nvSpPr>
          <p:cNvPr name="TextBox 14" id="14"/>
          <p:cNvSpPr txBox="true"/>
          <p:nvPr/>
        </p:nvSpPr>
        <p:spPr>
          <a:xfrm rot="0">
            <a:off x="16565526" y="5907422"/>
            <a:ext cx="28408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5</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700000">
            <a:off x="-954435" y="7865952"/>
            <a:ext cx="7315200" cy="2559853"/>
          </a:xfrm>
          <a:custGeom>
            <a:avLst/>
            <a:gdLst/>
            <a:ahLst/>
            <a:cxnLst/>
            <a:rect r="r" b="b" t="t" l="l"/>
            <a:pathLst>
              <a:path h="2559853" w="7315200">
                <a:moveTo>
                  <a:pt x="0" y="0"/>
                </a:moveTo>
                <a:lnTo>
                  <a:pt x="7315200" y="0"/>
                </a:lnTo>
                <a:lnTo>
                  <a:pt x="7315200" y="2559853"/>
                </a:lnTo>
                <a:lnTo>
                  <a:pt x="0" y="25598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144035"/>
            <a:ext cx="16605938" cy="8114265"/>
          </a:xfrm>
          <a:custGeom>
            <a:avLst/>
            <a:gdLst/>
            <a:ahLst/>
            <a:cxnLst/>
            <a:rect r="r" b="b" t="t" l="l"/>
            <a:pathLst>
              <a:path h="8114265" w="16605938">
                <a:moveTo>
                  <a:pt x="0" y="0"/>
                </a:moveTo>
                <a:lnTo>
                  <a:pt x="16605938" y="0"/>
                </a:lnTo>
                <a:lnTo>
                  <a:pt x="16605938" y="8114265"/>
                </a:lnTo>
                <a:lnTo>
                  <a:pt x="0" y="8114265"/>
                </a:lnTo>
                <a:lnTo>
                  <a:pt x="0" y="0"/>
                </a:lnTo>
                <a:close/>
              </a:path>
            </a:pathLst>
          </a:custGeom>
          <a:blipFill>
            <a:blip r:embed="rId4"/>
            <a:stretch>
              <a:fillRect l="0" t="0" r="0"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27018" y="156137"/>
            <a:ext cx="14833964" cy="872563"/>
            <a:chOff x="0" y="0"/>
            <a:chExt cx="3906888" cy="229811"/>
          </a:xfrm>
        </p:grpSpPr>
        <p:sp>
          <p:nvSpPr>
            <p:cNvPr name="Freeform 3" id="3"/>
            <p:cNvSpPr/>
            <p:nvPr/>
          </p:nvSpPr>
          <p:spPr>
            <a:xfrm flipH="false" flipV="false" rot="0">
              <a:off x="0" y="0"/>
              <a:ext cx="3906887" cy="229811"/>
            </a:xfrm>
            <a:custGeom>
              <a:avLst/>
              <a:gdLst/>
              <a:ahLst/>
              <a:cxnLst/>
              <a:rect r="r" b="b" t="t" l="l"/>
              <a:pathLst>
                <a:path h="229811" w="3906887">
                  <a:moveTo>
                    <a:pt x="12004" y="0"/>
                  </a:moveTo>
                  <a:lnTo>
                    <a:pt x="3894884" y="0"/>
                  </a:lnTo>
                  <a:cubicBezTo>
                    <a:pt x="3898067" y="0"/>
                    <a:pt x="3901120" y="1265"/>
                    <a:pt x="3903372" y="3516"/>
                  </a:cubicBezTo>
                  <a:cubicBezTo>
                    <a:pt x="3905623" y="5767"/>
                    <a:pt x="3906887" y="8820"/>
                    <a:pt x="3906887" y="12004"/>
                  </a:cubicBezTo>
                  <a:lnTo>
                    <a:pt x="3906887" y="217807"/>
                  </a:lnTo>
                  <a:cubicBezTo>
                    <a:pt x="3906887" y="224437"/>
                    <a:pt x="3901513" y="229811"/>
                    <a:pt x="3894884" y="229811"/>
                  </a:cubicBezTo>
                  <a:lnTo>
                    <a:pt x="12004" y="229811"/>
                  </a:lnTo>
                  <a:cubicBezTo>
                    <a:pt x="8820" y="229811"/>
                    <a:pt x="5767" y="228546"/>
                    <a:pt x="3516" y="226295"/>
                  </a:cubicBezTo>
                  <a:cubicBezTo>
                    <a:pt x="1265" y="224044"/>
                    <a:pt x="0" y="220991"/>
                    <a:pt x="0" y="217807"/>
                  </a:cubicBezTo>
                  <a:lnTo>
                    <a:pt x="0" y="12004"/>
                  </a:lnTo>
                  <a:cubicBezTo>
                    <a:pt x="0" y="8820"/>
                    <a:pt x="1265" y="5767"/>
                    <a:pt x="3516" y="3516"/>
                  </a:cubicBezTo>
                  <a:cubicBezTo>
                    <a:pt x="5767" y="1265"/>
                    <a:pt x="8820" y="0"/>
                    <a:pt x="12004" y="0"/>
                  </a:cubicBezTo>
                  <a:close/>
                </a:path>
              </a:pathLst>
            </a:custGeom>
            <a:solidFill>
              <a:srgbClr val="FFE500"/>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5" id="5"/>
          <p:cNvSpPr txBox="true"/>
          <p:nvPr/>
        </p:nvSpPr>
        <p:spPr>
          <a:xfrm rot="0">
            <a:off x="1828368" y="214593"/>
            <a:ext cx="14732614" cy="679450"/>
          </a:xfrm>
          <a:prstGeom prst="rect">
            <a:avLst/>
          </a:prstGeom>
        </p:spPr>
        <p:txBody>
          <a:bodyPr anchor="t" rtlCol="false" tIns="0" lIns="0" bIns="0" rIns="0">
            <a:spAutoFit/>
          </a:bodyPr>
          <a:lstStyle/>
          <a:p>
            <a:pPr>
              <a:lnSpc>
                <a:spcPts val="5599"/>
              </a:lnSpc>
            </a:pPr>
            <a:r>
              <a:rPr lang="en-US" sz="3999">
                <a:solidFill>
                  <a:srgbClr val="000000"/>
                </a:solidFill>
                <a:latin typeface="League Spartan Bold"/>
              </a:rPr>
              <a:t>Objetivo de gestión: BAI11 — Gestionar los proyectos </a:t>
            </a:r>
          </a:p>
        </p:txBody>
      </p:sp>
      <p:sp>
        <p:nvSpPr>
          <p:cNvPr name="Freeform 6" id="6"/>
          <p:cNvSpPr/>
          <p:nvPr/>
        </p:nvSpPr>
        <p:spPr>
          <a:xfrm flipH="false" flipV="false" rot="2700000">
            <a:off x="-954435" y="7865952"/>
            <a:ext cx="7315200" cy="2559853"/>
          </a:xfrm>
          <a:custGeom>
            <a:avLst/>
            <a:gdLst/>
            <a:ahLst/>
            <a:cxnLst/>
            <a:rect r="r" b="b" t="t" l="l"/>
            <a:pathLst>
              <a:path h="2559853" w="7315200">
                <a:moveTo>
                  <a:pt x="0" y="0"/>
                </a:moveTo>
                <a:lnTo>
                  <a:pt x="7315200" y="0"/>
                </a:lnTo>
                <a:lnTo>
                  <a:pt x="7315200" y="2559853"/>
                </a:lnTo>
                <a:lnTo>
                  <a:pt x="0" y="25598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784486" y="1259691"/>
            <a:ext cx="3048833" cy="6762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Arial Bold"/>
              </a:rPr>
              <a:t>Descripción</a:t>
            </a:r>
            <a:r>
              <a:rPr lang="en-US" sz="3999">
                <a:solidFill>
                  <a:srgbClr val="000000"/>
                </a:solidFill>
                <a:latin typeface="Arial"/>
              </a:rPr>
              <a:t>:</a:t>
            </a:r>
          </a:p>
        </p:txBody>
      </p:sp>
      <p:sp>
        <p:nvSpPr>
          <p:cNvPr name="TextBox 8" id="8"/>
          <p:cNvSpPr txBox="true"/>
          <p:nvPr/>
        </p:nvSpPr>
        <p:spPr>
          <a:xfrm rot="0">
            <a:off x="253375" y="2164566"/>
            <a:ext cx="17857262" cy="2476500"/>
          </a:xfrm>
          <a:prstGeom prst="rect">
            <a:avLst/>
          </a:prstGeom>
        </p:spPr>
        <p:txBody>
          <a:bodyPr anchor="t" rtlCol="false" tIns="0" lIns="0" bIns="0" rIns="0">
            <a:spAutoFit/>
          </a:bodyPr>
          <a:lstStyle/>
          <a:p>
            <a:pPr algn="just">
              <a:lnSpc>
                <a:spcPts val="4799"/>
              </a:lnSpc>
              <a:spcBef>
                <a:spcPct val="0"/>
              </a:spcBef>
            </a:pPr>
            <a:r>
              <a:rPr lang="en-US" sz="3999">
                <a:solidFill>
                  <a:srgbClr val="000000"/>
                </a:solidFill>
                <a:latin typeface="Arial"/>
              </a:rPr>
              <a:t>Gestionar todos los proyectos que se inician en la empresa, alineados con la estrategia de la empresa y de forma coordinada, con base en una estrategia de gestión de proyectos estándar. Iniciar, planificar, controlar y ejecutar proyectos, y concluir con una revisión post-implementación. </a:t>
            </a:r>
          </a:p>
        </p:txBody>
      </p:sp>
      <p:sp>
        <p:nvSpPr>
          <p:cNvPr name="TextBox 9" id="9"/>
          <p:cNvSpPr txBox="true"/>
          <p:nvPr/>
        </p:nvSpPr>
        <p:spPr>
          <a:xfrm rot="0">
            <a:off x="784486" y="5578321"/>
            <a:ext cx="2539841" cy="6762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Arial Bold"/>
              </a:rPr>
              <a:t>Propósito:</a:t>
            </a:r>
          </a:p>
        </p:txBody>
      </p:sp>
      <p:sp>
        <p:nvSpPr>
          <p:cNvPr name="TextBox 10" id="10"/>
          <p:cNvSpPr txBox="true"/>
          <p:nvPr/>
        </p:nvSpPr>
        <p:spPr>
          <a:xfrm rot="0">
            <a:off x="507745" y="6492721"/>
            <a:ext cx="16928918" cy="1895475"/>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Arial"/>
              </a:rPr>
              <a:t>Lograr los resultados definidos en el proyecto y reducir el riesgo de retrasos inesperados, costes y erosión del valor mediante la mejora de las comunicaciones y la participación del negocio y de los usuarios finales. Garantizar el valor y la calidad de los entregables del proyecto y maximizar su contribución a los programas definidos y al portafolio de inversiones. </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894831" y="2040616"/>
            <a:ext cx="5977109" cy="5977109"/>
          </a:xfrm>
          <a:custGeom>
            <a:avLst/>
            <a:gdLst/>
            <a:ahLst/>
            <a:cxnLst/>
            <a:rect r="r" b="b" t="t" l="l"/>
            <a:pathLst>
              <a:path h="5977109" w="5977109">
                <a:moveTo>
                  <a:pt x="0" y="0"/>
                </a:moveTo>
                <a:lnTo>
                  <a:pt x="5977109" y="0"/>
                </a:lnTo>
                <a:lnTo>
                  <a:pt x="5977109"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345481" y="2040616"/>
            <a:ext cx="5977109" cy="5977109"/>
          </a:xfrm>
          <a:custGeom>
            <a:avLst/>
            <a:gdLst/>
            <a:ahLst/>
            <a:cxnLst/>
            <a:rect r="r" b="b" t="t" l="l"/>
            <a:pathLst>
              <a:path h="5977109" w="5977109">
                <a:moveTo>
                  <a:pt x="0" y="0"/>
                </a:moveTo>
                <a:lnTo>
                  <a:pt x="5977108" y="0"/>
                </a:lnTo>
                <a:lnTo>
                  <a:pt x="5977108"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2577405" y="1214735"/>
            <a:ext cx="3370421"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Práctica de gestión</a:t>
            </a:r>
          </a:p>
        </p:txBody>
      </p:sp>
      <p:sp>
        <p:nvSpPr>
          <p:cNvPr name="TextBox 7" id="7"/>
          <p:cNvSpPr txBox="true"/>
          <p:nvPr/>
        </p:nvSpPr>
        <p:spPr>
          <a:xfrm rot="0">
            <a:off x="2286590" y="2373665"/>
            <a:ext cx="5193590" cy="5562600"/>
          </a:xfrm>
          <a:prstGeom prst="rect">
            <a:avLst/>
          </a:prstGeom>
        </p:spPr>
        <p:txBody>
          <a:bodyPr anchor="t" rtlCol="false" tIns="0" lIns="0" bIns="0" rIns="0">
            <a:spAutoFit/>
          </a:bodyPr>
          <a:lstStyle/>
          <a:p>
            <a:pPr algn="ctr">
              <a:lnSpc>
                <a:spcPts val="2991"/>
              </a:lnSpc>
            </a:pPr>
            <a:r>
              <a:rPr lang="en-US" sz="2492">
                <a:solidFill>
                  <a:srgbClr val="000000"/>
                </a:solidFill>
                <a:latin typeface="Muli Bold"/>
              </a:rPr>
              <a:t>BAI11.01 Mantener un enfoque estándar en la gestión de proyectos.</a:t>
            </a:r>
          </a:p>
          <a:p>
            <a:pPr algn="ctr">
              <a:lnSpc>
                <a:spcPts val="2991"/>
              </a:lnSpc>
            </a:pPr>
          </a:p>
          <a:p>
            <a:pPr algn="ctr">
              <a:lnSpc>
                <a:spcPts val="2991"/>
              </a:lnSpc>
            </a:pPr>
            <a:r>
              <a:rPr lang="en-US" sz="2492">
                <a:solidFill>
                  <a:srgbClr val="000000"/>
                </a:solidFill>
                <a:latin typeface="Muli Bold"/>
              </a:rPr>
              <a:t> </a:t>
            </a:r>
            <a:r>
              <a:rPr lang="en-US" sz="2492">
                <a:solidFill>
                  <a:srgbClr val="000000"/>
                </a:solidFill>
                <a:latin typeface="Muli"/>
              </a:rPr>
              <a:t>Mantener una estrategia estándar para la gestión de proyectos que permita la revisión del gobierno y gestión, la toma de decisiones y las actividades de gestión de entrega. Estas actividades deberían centrarse consistentemente en el valor y los objetivos del negocio (es decir, los requisitos, riesgo, costes, calendario y objetivos de calidad).</a:t>
            </a:r>
            <a:r>
              <a:rPr lang="en-US" sz="2492">
                <a:solidFill>
                  <a:srgbClr val="000000"/>
                </a:solidFill>
                <a:latin typeface="Muli Bold"/>
              </a:rPr>
              <a:t> </a:t>
            </a:r>
          </a:p>
          <a:p>
            <a:pPr algn="ctr">
              <a:lnSpc>
                <a:spcPts val="2991"/>
              </a:lnSpc>
              <a:spcBef>
                <a:spcPct val="0"/>
              </a:spcBef>
            </a:pPr>
          </a:p>
        </p:txBody>
      </p:sp>
      <p:sp>
        <p:nvSpPr>
          <p:cNvPr name="TextBox 8" id="8"/>
          <p:cNvSpPr txBox="true"/>
          <p:nvPr/>
        </p:nvSpPr>
        <p:spPr>
          <a:xfrm rot="0">
            <a:off x="10396242" y="1214735"/>
            <a:ext cx="2895600"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Métricas modelo</a:t>
            </a:r>
          </a:p>
        </p:txBody>
      </p:sp>
      <p:sp>
        <p:nvSpPr>
          <p:cNvPr name="TextBox 9" id="9"/>
          <p:cNvSpPr txBox="true"/>
          <p:nvPr/>
        </p:nvSpPr>
        <p:spPr>
          <a:xfrm rot="0">
            <a:off x="9342228" y="2364140"/>
            <a:ext cx="5977109" cy="3048000"/>
          </a:xfrm>
          <a:prstGeom prst="rect">
            <a:avLst/>
          </a:prstGeom>
        </p:spPr>
        <p:txBody>
          <a:bodyPr anchor="t" rtlCol="false" tIns="0" lIns="0" bIns="0" rIns="0">
            <a:spAutoFit/>
          </a:bodyPr>
          <a:lstStyle/>
          <a:p>
            <a:pPr algn="ctr">
              <a:lnSpc>
                <a:spcPts val="3029"/>
              </a:lnSpc>
            </a:pPr>
            <a:r>
              <a:rPr lang="en-US" sz="2524">
                <a:solidFill>
                  <a:srgbClr val="000000"/>
                </a:solidFill>
                <a:latin typeface="Muli Bold"/>
              </a:rPr>
              <a:t>a.</a:t>
            </a:r>
            <a:r>
              <a:rPr lang="en-US" sz="2524">
                <a:solidFill>
                  <a:srgbClr val="000000"/>
                </a:solidFill>
                <a:latin typeface="Muli"/>
              </a:rPr>
              <a:t> Porcentaje de proyectos exitosos conforme con la estrategia estándar definida </a:t>
            </a:r>
          </a:p>
          <a:p>
            <a:pPr algn="ctr">
              <a:lnSpc>
                <a:spcPts val="3029"/>
              </a:lnSpc>
            </a:pPr>
            <a:r>
              <a:rPr lang="en-US" sz="2524">
                <a:solidFill>
                  <a:srgbClr val="000000"/>
                </a:solidFill>
                <a:latin typeface="Muli Bold"/>
              </a:rPr>
              <a:t>b.</a:t>
            </a:r>
            <a:r>
              <a:rPr lang="en-US" sz="2524">
                <a:solidFill>
                  <a:srgbClr val="000000"/>
                </a:solidFill>
                <a:latin typeface="Muli"/>
              </a:rPr>
              <a:t> Número de actualizaciones de la estrategia de gestión de proyectos, buenas prácticas, herramientas y plantillas </a:t>
            </a:r>
          </a:p>
          <a:p>
            <a:pPr algn="ctr">
              <a:lnSpc>
                <a:spcPts val="3029"/>
              </a:lnSpc>
              <a:spcBef>
                <a:spcPct val="0"/>
              </a:spcBef>
            </a:pPr>
          </a:p>
        </p:txBody>
      </p:sp>
    </p:spTree>
  </p:cSld>
  <p:clrMapOvr>
    <a:masterClrMapping/>
  </p:clrMapOvr>
</p:sld>
</file>

<file path=ppt/slides/slide28.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1007842"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734835" y="531257"/>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190785" y="1440691"/>
            <a:ext cx="14094541" cy="2790825"/>
          </a:xfrm>
          <a:prstGeom prst="rect">
            <a:avLst/>
          </a:prstGeom>
        </p:spPr>
        <p:txBody>
          <a:bodyPr anchor="t" rtlCol="false" tIns="0" lIns="0" bIns="0" rIns="0">
            <a:spAutoFit/>
          </a:bodyPr>
          <a:lstStyle/>
          <a:p>
            <a:pPr algn="just">
              <a:lnSpc>
                <a:spcPts val="2400"/>
              </a:lnSpc>
            </a:pPr>
            <a:r>
              <a:rPr lang="en-US" sz="2000">
                <a:solidFill>
                  <a:srgbClr val="000000"/>
                </a:solidFill>
                <a:latin typeface="Arial"/>
              </a:rPr>
              <a:t>1. Mantener y hacer cumplir una estrategia estándar de gestión de proyectos, alineada con el entorno específico de la empresa y con las buenas prácticas, conforme a procesos definidos y al uso de la tecnología correcta. Asegurar que la estrategia cubra todo el ciclo de vida y las disciplinas a seguir, incluida la gestión del alcance, recursos, riesgo, coste, calidad, tiempo, comunicación, involucramiento de las partes interesadas, adquisiciones, control de cambio, integración y obtención de beneficios. </a:t>
            </a:r>
          </a:p>
          <a:p>
            <a:pPr algn="just">
              <a:lnSpc>
                <a:spcPts val="2400"/>
              </a:lnSpc>
            </a:pPr>
          </a:p>
          <a:p>
            <a:pPr algn="just">
              <a:lnSpc>
                <a:spcPts val="2400"/>
              </a:lnSpc>
            </a:pPr>
            <a:r>
              <a:rPr lang="en-US" sz="2000">
                <a:solidFill>
                  <a:srgbClr val="000000"/>
                </a:solidFill>
                <a:latin typeface="Arial"/>
              </a:rPr>
              <a:t>2. Proporcionar una capacitación en gestión de proyectos adecuada y considerar la certificación para los gestores de proyecto.</a:t>
            </a:r>
            <a:r>
              <a:rPr lang="en-US" sz="2000">
                <a:solidFill>
                  <a:srgbClr val="000000"/>
                </a:solidFill>
                <a:latin typeface="Arial Bold"/>
              </a:rPr>
              <a:t> </a:t>
            </a:r>
          </a:p>
          <a:p>
            <a:pPr algn="just">
              <a:lnSpc>
                <a:spcPts val="2400"/>
              </a:lnSpc>
              <a:spcBef>
                <a:spcPct val="0"/>
              </a:spcBef>
            </a:pPr>
          </a:p>
        </p:txBody>
      </p:sp>
      <p:sp>
        <p:nvSpPr>
          <p:cNvPr name="AutoShape 11" id="11"/>
          <p:cNvSpPr/>
          <p:nvPr/>
        </p:nvSpPr>
        <p:spPr>
          <a:xfrm>
            <a:off x="986985" y="4095543"/>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6421996" y="2183641"/>
            <a:ext cx="28408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2</a:t>
            </a:r>
          </a:p>
        </p:txBody>
      </p:sp>
      <p:sp>
        <p:nvSpPr>
          <p:cNvPr name="TextBox 13" id="13"/>
          <p:cNvSpPr txBox="true"/>
          <p:nvPr/>
        </p:nvSpPr>
        <p:spPr>
          <a:xfrm rot="0">
            <a:off x="1121861" y="4145791"/>
            <a:ext cx="14297242" cy="2501900"/>
          </a:xfrm>
          <a:prstGeom prst="rect">
            <a:avLst/>
          </a:prstGeom>
        </p:spPr>
        <p:txBody>
          <a:bodyPr anchor="t" rtlCol="false" tIns="0" lIns="0" bIns="0" rIns="0">
            <a:spAutoFit/>
          </a:bodyPr>
          <a:lstStyle/>
          <a:p>
            <a:pPr>
              <a:lnSpc>
                <a:spcPts val="2800"/>
              </a:lnSpc>
            </a:pPr>
            <a:r>
              <a:rPr lang="en-US" sz="2000">
                <a:solidFill>
                  <a:srgbClr val="000000"/>
                </a:solidFill>
                <a:latin typeface="Arial"/>
              </a:rPr>
              <a:t>3. Establecer una oficina de gestión de proyectos (PMO) que mantenga una estrategia estándar para la gestión de programas y proyectos en toda la organización. La PMO respalda todos los proyectos mediante la creación y mantenimiento de plantillas de documentación de </a:t>
            </a:r>
          </a:p>
          <a:p>
            <a:pPr>
              <a:lnSpc>
                <a:spcPts val="2800"/>
              </a:lnSpc>
              <a:spcBef>
                <a:spcPct val="0"/>
              </a:spcBef>
            </a:pPr>
            <a:r>
              <a:rPr lang="en-US" sz="2000">
                <a:solidFill>
                  <a:srgbClr val="000000"/>
                </a:solidFill>
                <a:latin typeface="Arial"/>
              </a:rPr>
              <a:t>proyectos requeridos, proveyendo formación y buenas prácticas para los gestores de proyecto, seguimiento de las métricas sobre el uso de buenas prácticas para la gestión de proyectos, etc. En algunos casos, la PMO podría también informar sobre el progreso del proyecto a la alta dirección y/o las partes interesadas, ayudar a priorizar proyectos y asegurar el respaldo de todos los proyectos con los objetivos globales de negocio de la empresa. </a:t>
            </a:r>
          </a:p>
        </p:txBody>
      </p:sp>
      <p:sp>
        <p:nvSpPr>
          <p:cNvPr name="TextBox 14" id="14"/>
          <p:cNvSpPr txBox="true"/>
          <p:nvPr/>
        </p:nvSpPr>
        <p:spPr>
          <a:xfrm rot="0">
            <a:off x="16421044" y="4775200"/>
            <a:ext cx="285988"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3</a:t>
            </a:r>
          </a:p>
        </p:txBody>
      </p:sp>
      <p:sp>
        <p:nvSpPr>
          <p:cNvPr name="AutoShape 15" id="15"/>
          <p:cNvSpPr/>
          <p:nvPr/>
        </p:nvSpPr>
        <p:spPr>
          <a:xfrm>
            <a:off x="1007842" y="6666741"/>
            <a:ext cx="16272315" cy="0"/>
          </a:xfrm>
          <a:prstGeom prst="line">
            <a:avLst/>
          </a:prstGeom>
          <a:ln cap="flat" w="38100">
            <a:solidFill>
              <a:srgbClr val="000000"/>
            </a:solidFill>
            <a:prstDash val="solid"/>
            <a:headEnd type="diamond" len="lg" w="lg"/>
            <a:tailEnd type="diamond" len="lg" w="lg"/>
          </a:ln>
        </p:spPr>
      </p:sp>
      <p:sp>
        <p:nvSpPr>
          <p:cNvPr name="TextBox 16" id="16"/>
          <p:cNvSpPr txBox="true"/>
          <p:nvPr/>
        </p:nvSpPr>
        <p:spPr>
          <a:xfrm rot="0">
            <a:off x="1190785" y="6942966"/>
            <a:ext cx="14228318" cy="739775"/>
          </a:xfrm>
          <a:prstGeom prst="rect">
            <a:avLst/>
          </a:prstGeom>
        </p:spPr>
        <p:txBody>
          <a:bodyPr anchor="t" rtlCol="false" tIns="0" lIns="0" bIns="0" rIns="0">
            <a:spAutoFit/>
          </a:bodyPr>
          <a:lstStyle/>
          <a:p>
            <a:pPr>
              <a:lnSpc>
                <a:spcPts val="2800"/>
              </a:lnSpc>
              <a:spcBef>
                <a:spcPct val="0"/>
              </a:spcBef>
            </a:pPr>
            <a:r>
              <a:rPr lang="en-US" sz="2000">
                <a:solidFill>
                  <a:srgbClr val="000000"/>
                </a:solidFill>
                <a:latin typeface="Arial"/>
              </a:rPr>
              <a:t>4. Evaluar las lecciones aprendidas sobre el uso de la estrategia de gestión de proyectos. Actualizar las buenas prácticas, herramientas y plantillas, conforme sea necesario. </a:t>
            </a:r>
          </a:p>
        </p:txBody>
      </p:sp>
      <p:sp>
        <p:nvSpPr>
          <p:cNvPr name="TextBox 17" id="17"/>
          <p:cNvSpPr txBox="true"/>
          <p:nvPr/>
        </p:nvSpPr>
        <p:spPr>
          <a:xfrm rot="0">
            <a:off x="16563502" y="7289041"/>
            <a:ext cx="287060"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4</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894831" y="2040616"/>
            <a:ext cx="5977109" cy="5977109"/>
          </a:xfrm>
          <a:custGeom>
            <a:avLst/>
            <a:gdLst/>
            <a:ahLst/>
            <a:cxnLst/>
            <a:rect r="r" b="b" t="t" l="l"/>
            <a:pathLst>
              <a:path h="5977109" w="5977109">
                <a:moveTo>
                  <a:pt x="0" y="0"/>
                </a:moveTo>
                <a:lnTo>
                  <a:pt x="5977109" y="0"/>
                </a:lnTo>
                <a:lnTo>
                  <a:pt x="5977109"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345481" y="2040616"/>
            <a:ext cx="5977109" cy="5977109"/>
          </a:xfrm>
          <a:custGeom>
            <a:avLst/>
            <a:gdLst/>
            <a:ahLst/>
            <a:cxnLst/>
            <a:rect r="r" b="b" t="t" l="l"/>
            <a:pathLst>
              <a:path h="5977109" w="5977109">
                <a:moveTo>
                  <a:pt x="0" y="0"/>
                </a:moveTo>
                <a:lnTo>
                  <a:pt x="5977108" y="0"/>
                </a:lnTo>
                <a:lnTo>
                  <a:pt x="5977108"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2577405" y="1214735"/>
            <a:ext cx="3370421"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Práctica de gestión</a:t>
            </a:r>
          </a:p>
        </p:txBody>
      </p:sp>
      <p:sp>
        <p:nvSpPr>
          <p:cNvPr name="TextBox 7" id="7"/>
          <p:cNvSpPr txBox="true"/>
          <p:nvPr/>
        </p:nvSpPr>
        <p:spPr>
          <a:xfrm rot="0">
            <a:off x="2286590" y="2373665"/>
            <a:ext cx="5193590" cy="4076700"/>
          </a:xfrm>
          <a:prstGeom prst="rect">
            <a:avLst/>
          </a:prstGeom>
        </p:spPr>
        <p:txBody>
          <a:bodyPr anchor="t" rtlCol="false" tIns="0" lIns="0" bIns="0" rIns="0">
            <a:spAutoFit/>
          </a:bodyPr>
          <a:lstStyle/>
          <a:p>
            <a:pPr algn="ctr">
              <a:lnSpc>
                <a:spcPts val="2991"/>
              </a:lnSpc>
            </a:pPr>
            <a:r>
              <a:rPr lang="en-US" sz="2492">
                <a:solidFill>
                  <a:srgbClr val="000000"/>
                </a:solidFill>
                <a:latin typeface="Muli Bold"/>
              </a:rPr>
              <a:t>BAI11.02 Establecer e iniciar un proyecto. </a:t>
            </a:r>
          </a:p>
          <a:p>
            <a:pPr algn="ctr">
              <a:lnSpc>
                <a:spcPts val="2991"/>
              </a:lnSpc>
            </a:pPr>
          </a:p>
          <a:p>
            <a:pPr algn="ctr">
              <a:lnSpc>
                <a:spcPts val="2991"/>
              </a:lnSpc>
              <a:spcBef>
                <a:spcPct val="0"/>
              </a:spcBef>
            </a:pPr>
            <a:r>
              <a:rPr lang="en-US" sz="2492">
                <a:solidFill>
                  <a:srgbClr val="000000"/>
                </a:solidFill>
                <a:latin typeface="Muli"/>
              </a:rPr>
              <a:t>Definir y documentar la naturaleza y alcance del proyecto con el objetivo de confirmar y desarrollar un entendimiento común del alcance del proyecto entre las partes interesadas. Los patrocinadores del proyecto deben aprobar formalmente la definición. </a:t>
            </a:r>
          </a:p>
        </p:txBody>
      </p:sp>
      <p:sp>
        <p:nvSpPr>
          <p:cNvPr name="TextBox 8" id="8"/>
          <p:cNvSpPr txBox="true"/>
          <p:nvPr/>
        </p:nvSpPr>
        <p:spPr>
          <a:xfrm rot="0">
            <a:off x="10396242" y="1214735"/>
            <a:ext cx="2895600"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Métricas modelo</a:t>
            </a:r>
          </a:p>
        </p:txBody>
      </p:sp>
      <p:sp>
        <p:nvSpPr>
          <p:cNvPr name="TextBox 9" id="9"/>
          <p:cNvSpPr txBox="true"/>
          <p:nvPr/>
        </p:nvSpPr>
        <p:spPr>
          <a:xfrm rot="0">
            <a:off x="9342228" y="2364140"/>
            <a:ext cx="5977109" cy="4191000"/>
          </a:xfrm>
          <a:prstGeom prst="rect">
            <a:avLst/>
          </a:prstGeom>
        </p:spPr>
        <p:txBody>
          <a:bodyPr anchor="t" rtlCol="false" tIns="0" lIns="0" bIns="0" rIns="0">
            <a:spAutoFit/>
          </a:bodyPr>
          <a:lstStyle/>
          <a:p>
            <a:pPr algn="ctr">
              <a:lnSpc>
                <a:spcPts val="3029"/>
              </a:lnSpc>
            </a:pPr>
            <a:r>
              <a:rPr lang="en-US" sz="2524">
                <a:solidFill>
                  <a:srgbClr val="000000"/>
                </a:solidFill>
                <a:latin typeface="Muli"/>
              </a:rPr>
              <a:t>a. Porcentaje de partes interesadas que aprueban la necesidad empresarial, alcance, resultado previsto y nivel de riesgo del proyecto</a:t>
            </a:r>
          </a:p>
          <a:p>
            <a:pPr algn="ctr">
              <a:lnSpc>
                <a:spcPts val="3029"/>
              </a:lnSpc>
            </a:pPr>
            <a:r>
              <a:rPr lang="en-US" sz="2524">
                <a:solidFill>
                  <a:srgbClr val="000000"/>
                </a:solidFill>
                <a:latin typeface="Muli"/>
              </a:rPr>
              <a:t> </a:t>
            </a:r>
          </a:p>
          <a:p>
            <a:pPr algn="ctr">
              <a:lnSpc>
                <a:spcPts val="3029"/>
              </a:lnSpc>
            </a:pPr>
            <a:r>
              <a:rPr lang="en-US" sz="2524">
                <a:solidFill>
                  <a:srgbClr val="000000"/>
                </a:solidFill>
                <a:latin typeface="Muli"/>
              </a:rPr>
              <a:t>b. Porcentaje de proyectos en los que las partes interesadas reciben una clara declaración por escrito que define la naturaleza, alcance y beneficio del proyecto </a:t>
            </a:r>
          </a:p>
          <a:p>
            <a:pPr algn="ctr">
              <a:lnSpc>
                <a:spcPts val="3029"/>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77405" y="2780478"/>
            <a:ext cx="4735570" cy="4735570"/>
          </a:xfrm>
          <a:custGeom>
            <a:avLst/>
            <a:gdLst/>
            <a:ahLst/>
            <a:cxnLst/>
            <a:rect r="r" b="b" t="t" l="l"/>
            <a:pathLst>
              <a:path h="4735570" w="4735570">
                <a:moveTo>
                  <a:pt x="0" y="0"/>
                </a:moveTo>
                <a:lnTo>
                  <a:pt x="4735569" y="0"/>
                </a:lnTo>
                <a:lnTo>
                  <a:pt x="4735569" y="4735569"/>
                </a:lnTo>
                <a:lnTo>
                  <a:pt x="0" y="47355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0086652" y="2780478"/>
            <a:ext cx="4735570" cy="4735570"/>
          </a:xfrm>
          <a:custGeom>
            <a:avLst/>
            <a:gdLst/>
            <a:ahLst/>
            <a:cxnLst/>
            <a:rect r="r" b="b" t="t" l="l"/>
            <a:pathLst>
              <a:path h="4735570" w="4735570">
                <a:moveTo>
                  <a:pt x="0" y="0"/>
                </a:moveTo>
                <a:lnTo>
                  <a:pt x="4735570" y="0"/>
                </a:lnTo>
                <a:lnTo>
                  <a:pt x="4735570" y="4735569"/>
                </a:lnTo>
                <a:lnTo>
                  <a:pt x="0" y="47355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8484549" y="3392997"/>
            <a:ext cx="427950" cy="536473"/>
          </a:xfrm>
          <a:prstGeom prst="rect">
            <a:avLst/>
          </a:prstGeom>
        </p:spPr>
        <p:txBody>
          <a:bodyPr anchor="t" rtlCol="false" tIns="0" lIns="0" bIns="0" rIns="0">
            <a:spAutoFit/>
          </a:bodyPr>
          <a:lstStyle/>
          <a:p>
            <a:pPr algn="ctr" marL="0" indent="0" lvl="0">
              <a:lnSpc>
                <a:spcPts val="4331"/>
              </a:lnSpc>
              <a:spcBef>
                <a:spcPct val="0"/>
              </a:spcBef>
            </a:pPr>
            <a:r>
              <a:rPr lang="en-US" sz="3093">
                <a:solidFill>
                  <a:srgbClr val="FFFFFF"/>
                </a:solidFill>
                <a:latin typeface="Roboto Bold"/>
              </a:rPr>
              <a:t>1</a:t>
            </a:r>
          </a:p>
        </p:txBody>
      </p:sp>
      <p:sp>
        <p:nvSpPr>
          <p:cNvPr name="TextBox 7" id="7"/>
          <p:cNvSpPr txBox="true"/>
          <p:nvPr/>
        </p:nvSpPr>
        <p:spPr>
          <a:xfrm rot="0">
            <a:off x="1028700" y="428625"/>
            <a:ext cx="2358985" cy="6000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Muli"/>
              </a:rPr>
              <a:t>Propósito:</a:t>
            </a:r>
          </a:p>
        </p:txBody>
      </p:sp>
      <p:sp>
        <p:nvSpPr>
          <p:cNvPr name="TextBox 8" id="8"/>
          <p:cNvSpPr txBox="true"/>
          <p:nvPr/>
        </p:nvSpPr>
        <p:spPr>
          <a:xfrm rot="0">
            <a:off x="1028700" y="1071860"/>
            <a:ext cx="16230600"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Tener en cuenta todos los activos de I&amp;T y optimizar el valor proporcionado por su uso.</a:t>
            </a:r>
          </a:p>
        </p:txBody>
      </p:sp>
      <p:sp>
        <p:nvSpPr>
          <p:cNvPr name="TextBox 9" id="9"/>
          <p:cNvSpPr txBox="true"/>
          <p:nvPr/>
        </p:nvSpPr>
        <p:spPr>
          <a:xfrm rot="0">
            <a:off x="3157592" y="2323278"/>
            <a:ext cx="3370421"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Práctica de gestión</a:t>
            </a:r>
          </a:p>
        </p:txBody>
      </p:sp>
      <p:sp>
        <p:nvSpPr>
          <p:cNvPr name="TextBox 10" id="10"/>
          <p:cNvSpPr txBox="true"/>
          <p:nvPr/>
        </p:nvSpPr>
        <p:spPr>
          <a:xfrm rot="0">
            <a:off x="2887790" y="3027276"/>
            <a:ext cx="4114800" cy="4143375"/>
          </a:xfrm>
          <a:prstGeom prst="rect">
            <a:avLst/>
          </a:prstGeom>
        </p:spPr>
        <p:txBody>
          <a:bodyPr anchor="t" rtlCol="false" tIns="0" lIns="0" bIns="0" rIns="0">
            <a:spAutoFit/>
          </a:bodyPr>
          <a:lstStyle/>
          <a:p>
            <a:pPr algn="ctr">
              <a:lnSpc>
                <a:spcPts val="2369"/>
              </a:lnSpc>
              <a:spcBef>
                <a:spcPct val="0"/>
              </a:spcBef>
            </a:pPr>
            <a:r>
              <a:rPr lang="en-US" sz="1974">
                <a:solidFill>
                  <a:srgbClr val="000000"/>
                </a:solidFill>
                <a:latin typeface="Muli Bold"/>
              </a:rPr>
              <a:t>BAI09.01</a:t>
            </a:r>
            <a:r>
              <a:rPr lang="en-US" sz="1974">
                <a:solidFill>
                  <a:srgbClr val="000000"/>
                </a:solidFill>
                <a:latin typeface="Muli"/>
              </a:rPr>
              <a:t> Identificar y registrar los activos actuales.</a:t>
            </a:r>
          </a:p>
          <a:p>
            <a:pPr algn="ctr">
              <a:lnSpc>
                <a:spcPts val="2369"/>
              </a:lnSpc>
              <a:spcBef>
                <a:spcPct val="0"/>
              </a:spcBef>
            </a:pPr>
            <a:r>
              <a:rPr lang="en-US" sz="1974">
                <a:solidFill>
                  <a:srgbClr val="000000"/>
                </a:solidFill>
                <a:latin typeface="Muli"/>
              </a:rPr>
              <a:t>Mantener un registro actualizado y preciso de todos los activos de I&amp;T requeridos para ofrecer servicios y que son propiedad o están controlados por la organización a la espera de un futuro beneficio (incluidos recursos con valor económico, como hardware o software). Asegurar el alineamiento con la gestión de configuración y la gestión financiera.</a:t>
            </a:r>
          </a:p>
        </p:txBody>
      </p:sp>
      <p:sp>
        <p:nvSpPr>
          <p:cNvPr name="TextBox 11" id="11"/>
          <p:cNvSpPr txBox="true"/>
          <p:nvPr/>
        </p:nvSpPr>
        <p:spPr>
          <a:xfrm rot="0">
            <a:off x="11489316" y="2466153"/>
            <a:ext cx="1930241" cy="314325"/>
          </a:xfrm>
          <a:prstGeom prst="rect">
            <a:avLst/>
          </a:prstGeom>
        </p:spPr>
        <p:txBody>
          <a:bodyPr anchor="t" rtlCol="false" tIns="0" lIns="0" bIns="0" rIns="0">
            <a:spAutoFit/>
          </a:bodyPr>
          <a:lstStyle/>
          <a:p>
            <a:pPr algn="ctr">
              <a:lnSpc>
                <a:spcPts val="2400"/>
              </a:lnSpc>
              <a:spcBef>
                <a:spcPct val="0"/>
              </a:spcBef>
            </a:pPr>
            <a:r>
              <a:rPr lang="en-US" sz="2000">
                <a:solidFill>
                  <a:srgbClr val="000000"/>
                </a:solidFill>
                <a:latin typeface="Muli"/>
              </a:rPr>
              <a:t>Métricas modelo</a:t>
            </a:r>
          </a:p>
        </p:txBody>
      </p:sp>
      <p:sp>
        <p:nvSpPr>
          <p:cNvPr name="TextBox 12" id="12"/>
          <p:cNvSpPr txBox="true"/>
          <p:nvPr/>
        </p:nvSpPr>
        <p:spPr>
          <a:xfrm rot="0">
            <a:off x="10084075" y="3027276"/>
            <a:ext cx="4735570" cy="2752725"/>
          </a:xfrm>
          <a:prstGeom prst="rect">
            <a:avLst/>
          </a:prstGeom>
        </p:spPr>
        <p:txBody>
          <a:bodyPr anchor="t" rtlCol="false" tIns="0" lIns="0" bIns="0" rIns="0">
            <a:spAutoFit/>
          </a:bodyPr>
          <a:lstStyle/>
          <a:p>
            <a:pPr algn="ctr">
              <a:lnSpc>
                <a:spcPts val="2400"/>
              </a:lnSpc>
            </a:pPr>
            <a:r>
              <a:rPr lang="en-US" sz="2000">
                <a:solidFill>
                  <a:srgbClr val="000000"/>
                </a:solidFill>
                <a:latin typeface="Muli Bold"/>
              </a:rPr>
              <a:t>a.</a:t>
            </a:r>
            <a:r>
              <a:rPr lang="en-US" sz="2000">
                <a:solidFill>
                  <a:srgbClr val="000000"/>
                </a:solidFill>
                <a:latin typeface="Muli"/>
              </a:rPr>
              <a:t> Porcentaje de activos registrados correctamente en el registro de activos.</a:t>
            </a:r>
          </a:p>
          <a:p>
            <a:pPr algn="ctr">
              <a:lnSpc>
                <a:spcPts val="2400"/>
              </a:lnSpc>
            </a:pPr>
          </a:p>
          <a:p>
            <a:pPr algn="ctr">
              <a:lnSpc>
                <a:spcPts val="2400"/>
              </a:lnSpc>
            </a:pPr>
            <a:r>
              <a:rPr lang="en-US" sz="2000">
                <a:solidFill>
                  <a:srgbClr val="000000"/>
                </a:solidFill>
                <a:latin typeface="Muli Bold"/>
              </a:rPr>
              <a:t>b.</a:t>
            </a:r>
            <a:r>
              <a:rPr lang="en-US" sz="2000">
                <a:solidFill>
                  <a:srgbClr val="000000"/>
                </a:solidFill>
                <a:latin typeface="Muli"/>
              </a:rPr>
              <a:t> Porcentaje de activos que son adecuados para su propósito.</a:t>
            </a:r>
          </a:p>
          <a:p>
            <a:pPr algn="ctr">
              <a:lnSpc>
                <a:spcPts val="2400"/>
              </a:lnSpc>
            </a:pPr>
          </a:p>
          <a:p>
            <a:pPr algn="ctr">
              <a:lnSpc>
                <a:spcPts val="2400"/>
              </a:lnSpc>
            </a:pPr>
            <a:r>
              <a:rPr lang="en-US" sz="2000">
                <a:solidFill>
                  <a:srgbClr val="000000"/>
                </a:solidFill>
                <a:latin typeface="Muli Bold"/>
              </a:rPr>
              <a:t>c.</a:t>
            </a:r>
            <a:r>
              <a:rPr lang="en-US" sz="2000">
                <a:solidFill>
                  <a:srgbClr val="000000"/>
                </a:solidFill>
                <a:latin typeface="Muli"/>
              </a:rPr>
              <a:t> Porcentaje de activos en inventario y actualizados</a:t>
            </a:r>
          </a:p>
          <a:p>
            <a:pPr algn="ctr">
              <a:lnSpc>
                <a:spcPts val="2400"/>
              </a:lnSpc>
              <a:spcBef>
                <a:spcPct val="0"/>
              </a:spcBef>
            </a:pPr>
          </a:p>
        </p:txBody>
      </p:sp>
    </p:spTree>
  </p:cSld>
  <p:clrMapOvr>
    <a:masterClrMapping/>
  </p:clrMapOvr>
</p:sld>
</file>

<file path=ppt/slides/slide30.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1007842"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734835" y="531257"/>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223211" y="1441450"/>
            <a:ext cx="14094541" cy="6753225"/>
          </a:xfrm>
          <a:prstGeom prst="rect">
            <a:avLst/>
          </a:prstGeom>
        </p:spPr>
        <p:txBody>
          <a:bodyPr anchor="t" rtlCol="false" tIns="0" lIns="0" bIns="0" rIns="0">
            <a:spAutoFit/>
          </a:bodyPr>
          <a:lstStyle/>
          <a:p>
            <a:pPr algn="just">
              <a:lnSpc>
                <a:spcPts val="2400"/>
              </a:lnSpc>
            </a:pPr>
            <a:r>
              <a:rPr lang="en-US" sz="2000">
                <a:solidFill>
                  <a:srgbClr val="000000"/>
                </a:solidFill>
                <a:latin typeface="Arial"/>
              </a:rPr>
              <a:t>1. Crear un entendimiento común sobre el alcance del proyecto entre las partes interesadas, proporcionarles una clara declaración por escrito que defina la naturaleza, el alcance y los entregables de cada proyecto. </a:t>
            </a:r>
          </a:p>
          <a:p>
            <a:pPr algn="just">
              <a:lnSpc>
                <a:spcPts val="2400"/>
              </a:lnSpc>
            </a:pPr>
          </a:p>
          <a:p>
            <a:pPr algn="just">
              <a:lnSpc>
                <a:spcPts val="2400"/>
              </a:lnSpc>
            </a:pPr>
            <a:r>
              <a:rPr lang="en-US" sz="2000">
                <a:solidFill>
                  <a:srgbClr val="000000"/>
                </a:solidFill>
                <a:latin typeface="Arial"/>
              </a:rPr>
              <a:t>2. Garantizar que cada proyecto tenga uno o más patrocinadores con la autoridad suficiente para gestionar la ejecución del proyecto dentro del programa global. </a:t>
            </a:r>
          </a:p>
          <a:p>
            <a:pPr algn="just">
              <a:lnSpc>
                <a:spcPts val="2400"/>
              </a:lnSpc>
            </a:pPr>
          </a:p>
          <a:p>
            <a:pPr algn="just">
              <a:lnSpc>
                <a:spcPts val="2400"/>
              </a:lnSpc>
            </a:pPr>
            <a:r>
              <a:rPr lang="en-US" sz="2000">
                <a:solidFill>
                  <a:srgbClr val="000000"/>
                </a:solidFill>
                <a:latin typeface="Arial"/>
              </a:rPr>
              <a:t>3. Asegurar que las partes interesadas y los patrocinadores de la empresa (empresa y TI) acuerden y acepten los requisitos del proyecto, incluidas las definiciones de los criterios de éxito del proyecto (aceptación) y los indicadores clave de rendimiento (KPI). </a:t>
            </a:r>
          </a:p>
          <a:p>
            <a:pPr algn="just">
              <a:lnSpc>
                <a:spcPts val="2400"/>
              </a:lnSpc>
            </a:pPr>
          </a:p>
          <a:p>
            <a:pPr algn="just">
              <a:lnSpc>
                <a:spcPts val="2400"/>
              </a:lnSpc>
            </a:pPr>
            <a:r>
              <a:rPr lang="en-US" sz="2000">
                <a:solidFill>
                  <a:srgbClr val="000000"/>
                </a:solidFill>
                <a:latin typeface="Arial"/>
              </a:rPr>
              <a:t>4. Nombrar a un gestor dedicado para el proyecto. Asegurar que el individuo tenga los conocimientos tecnológicos y de negocio requeridos y, las competencias y habilidades proporcionales para gestionar el proyecto de forma eficaz y eficiente. </a:t>
            </a:r>
          </a:p>
          <a:p>
            <a:pPr algn="just">
              <a:lnSpc>
                <a:spcPts val="2400"/>
              </a:lnSpc>
            </a:pPr>
          </a:p>
          <a:p>
            <a:pPr algn="just">
              <a:lnSpc>
                <a:spcPts val="2400"/>
              </a:lnSpc>
            </a:pPr>
            <a:r>
              <a:rPr lang="en-US" sz="2000">
                <a:solidFill>
                  <a:srgbClr val="000000"/>
                </a:solidFill>
                <a:latin typeface="Arial"/>
              </a:rPr>
              <a:t>5. Asegurar que la definición del proyecto describe los requisitos de un plan de comunicación del proyecto que identifique las comunicaciones internas y externas del proyecto. </a:t>
            </a:r>
          </a:p>
          <a:p>
            <a:pPr algn="just">
              <a:lnSpc>
                <a:spcPts val="2400"/>
              </a:lnSpc>
            </a:pPr>
          </a:p>
          <a:p>
            <a:pPr algn="just">
              <a:lnSpc>
                <a:spcPts val="2400"/>
              </a:lnSpc>
            </a:pPr>
            <a:r>
              <a:rPr lang="en-US" sz="2000">
                <a:solidFill>
                  <a:srgbClr val="000000"/>
                </a:solidFill>
                <a:latin typeface="Arial"/>
              </a:rPr>
              <a:t>6. Con la aprobación de las partes interesadas, mantener la definición del proyecto a lo largo del mismo y reflejar el cambio de requisitos. </a:t>
            </a:r>
          </a:p>
          <a:p>
            <a:pPr algn="just">
              <a:lnSpc>
                <a:spcPts val="2400"/>
              </a:lnSpc>
            </a:pPr>
          </a:p>
          <a:p>
            <a:pPr algn="just">
              <a:lnSpc>
                <a:spcPts val="2400"/>
              </a:lnSpc>
            </a:pPr>
            <a:r>
              <a:rPr lang="en-US" sz="2000">
                <a:solidFill>
                  <a:srgbClr val="000000"/>
                </a:solidFill>
                <a:latin typeface="Arial"/>
              </a:rPr>
              <a:t>7. Hacer un seguimiento de la ejecución del proyecto, establecer mecanismos como la elaboración regular de informes en cada fase, revisiones por fases o liberaciones, de forma oportuna y con la aprobación correspondiente. </a:t>
            </a:r>
          </a:p>
          <a:p>
            <a:pPr algn="just">
              <a:lnSpc>
                <a:spcPts val="2400"/>
              </a:lnSpc>
              <a:spcBef>
                <a:spcPct val="0"/>
              </a:spcBef>
            </a:pPr>
          </a:p>
        </p:txBody>
      </p:sp>
      <p:sp>
        <p:nvSpPr>
          <p:cNvPr name="TextBox 11" id="11"/>
          <p:cNvSpPr txBox="true"/>
          <p:nvPr/>
        </p:nvSpPr>
        <p:spPr>
          <a:xfrm rot="0">
            <a:off x="16421996" y="4775200"/>
            <a:ext cx="28408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2</a:t>
            </a:r>
          </a:p>
        </p:txBody>
      </p:sp>
      <p:sp>
        <p:nvSpPr>
          <p:cNvPr name="AutoShape 12" id="12"/>
          <p:cNvSpPr/>
          <p:nvPr/>
        </p:nvSpPr>
        <p:spPr>
          <a:xfrm>
            <a:off x="1007842" y="8213725"/>
            <a:ext cx="16272315" cy="0"/>
          </a:xfrm>
          <a:prstGeom prst="line">
            <a:avLst/>
          </a:prstGeom>
          <a:ln cap="flat" w="38100">
            <a:solidFill>
              <a:srgbClr val="000000"/>
            </a:solidFill>
            <a:prstDash val="solid"/>
            <a:headEnd type="diamond" len="lg" w="lg"/>
            <a:tailEnd type="diamond" len="lg" w="lg"/>
          </a:ln>
        </p:spPr>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894831" y="2040616"/>
            <a:ext cx="5977109" cy="5977109"/>
          </a:xfrm>
          <a:custGeom>
            <a:avLst/>
            <a:gdLst/>
            <a:ahLst/>
            <a:cxnLst/>
            <a:rect r="r" b="b" t="t" l="l"/>
            <a:pathLst>
              <a:path h="5977109" w="5977109">
                <a:moveTo>
                  <a:pt x="0" y="0"/>
                </a:moveTo>
                <a:lnTo>
                  <a:pt x="5977109" y="0"/>
                </a:lnTo>
                <a:lnTo>
                  <a:pt x="5977109"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345481" y="2040616"/>
            <a:ext cx="5977109" cy="5977109"/>
          </a:xfrm>
          <a:custGeom>
            <a:avLst/>
            <a:gdLst/>
            <a:ahLst/>
            <a:cxnLst/>
            <a:rect r="r" b="b" t="t" l="l"/>
            <a:pathLst>
              <a:path h="5977109" w="5977109">
                <a:moveTo>
                  <a:pt x="0" y="0"/>
                </a:moveTo>
                <a:lnTo>
                  <a:pt x="5977108" y="0"/>
                </a:lnTo>
                <a:lnTo>
                  <a:pt x="5977108"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2577405" y="1214735"/>
            <a:ext cx="3370421"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Práctica de gestión</a:t>
            </a:r>
          </a:p>
        </p:txBody>
      </p:sp>
      <p:sp>
        <p:nvSpPr>
          <p:cNvPr name="TextBox 7" id="7"/>
          <p:cNvSpPr txBox="true"/>
          <p:nvPr/>
        </p:nvSpPr>
        <p:spPr>
          <a:xfrm rot="0">
            <a:off x="2286590" y="2373665"/>
            <a:ext cx="5193590" cy="5191125"/>
          </a:xfrm>
          <a:prstGeom prst="rect">
            <a:avLst/>
          </a:prstGeom>
        </p:spPr>
        <p:txBody>
          <a:bodyPr anchor="t" rtlCol="false" tIns="0" lIns="0" bIns="0" rIns="0">
            <a:spAutoFit/>
          </a:bodyPr>
          <a:lstStyle/>
          <a:p>
            <a:pPr algn="ctr">
              <a:lnSpc>
                <a:spcPts val="2991"/>
              </a:lnSpc>
            </a:pPr>
            <a:r>
              <a:rPr lang="en-US" sz="2492">
                <a:solidFill>
                  <a:srgbClr val="000000"/>
                </a:solidFill>
                <a:latin typeface="Muli Bold"/>
              </a:rPr>
              <a:t>BAI11.03 Gestionar la participación de las partes interesadas. </a:t>
            </a:r>
          </a:p>
          <a:p>
            <a:pPr algn="ctr">
              <a:lnSpc>
                <a:spcPts val="2991"/>
              </a:lnSpc>
            </a:pPr>
          </a:p>
          <a:p>
            <a:pPr algn="ctr">
              <a:lnSpc>
                <a:spcPts val="2991"/>
              </a:lnSpc>
            </a:pPr>
            <a:r>
              <a:rPr lang="en-US" sz="2492">
                <a:solidFill>
                  <a:srgbClr val="000000"/>
                </a:solidFill>
                <a:latin typeface="Muli"/>
              </a:rPr>
              <a:t>Gestionar la participación de las partes interesadas para asegurar un intercambio activo de información precisa, consistente y oportuna que llegue a todas las partes interesadas relevantes. Esto incluye planificar, identificar e involucrar a las partes interesadas y gestionar sus expectativas. </a:t>
            </a:r>
          </a:p>
          <a:p>
            <a:pPr algn="ctr">
              <a:lnSpc>
                <a:spcPts val="2991"/>
              </a:lnSpc>
              <a:spcBef>
                <a:spcPct val="0"/>
              </a:spcBef>
            </a:pPr>
          </a:p>
        </p:txBody>
      </p:sp>
      <p:sp>
        <p:nvSpPr>
          <p:cNvPr name="TextBox 8" id="8"/>
          <p:cNvSpPr txBox="true"/>
          <p:nvPr/>
        </p:nvSpPr>
        <p:spPr>
          <a:xfrm rot="0">
            <a:off x="10396242" y="1214735"/>
            <a:ext cx="2895600"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Métricas modelo</a:t>
            </a:r>
          </a:p>
        </p:txBody>
      </p:sp>
      <p:sp>
        <p:nvSpPr>
          <p:cNvPr name="TextBox 9" id="9"/>
          <p:cNvSpPr txBox="true"/>
          <p:nvPr/>
        </p:nvSpPr>
        <p:spPr>
          <a:xfrm rot="0">
            <a:off x="9342228" y="2364140"/>
            <a:ext cx="5977109" cy="2286000"/>
          </a:xfrm>
          <a:prstGeom prst="rect">
            <a:avLst/>
          </a:prstGeom>
        </p:spPr>
        <p:txBody>
          <a:bodyPr anchor="t" rtlCol="false" tIns="0" lIns="0" bIns="0" rIns="0">
            <a:spAutoFit/>
          </a:bodyPr>
          <a:lstStyle/>
          <a:p>
            <a:pPr algn="ctr">
              <a:lnSpc>
                <a:spcPts val="3029"/>
              </a:lnSpc>
            </a:pPr>
            <a:r>
              <a:rPr lang="en-US" sz="2524">
                <a:solidFill>
                  <a:srgbClr val="000000"/>
                </a:solidFill>
                <a:latin typeface="Muli"/>
              </a:rPr>
              <a:t>a. Nivel de satisfacción de las partes interesadas con la participación </a:t>
            </a:r>
          </a:p>
          <a:p>
            <a:pPr algn="ctr">
              <a:lnSpc>
                <a:spcPts val="3029"/>
              </a:lnSpc>
            </a:pPr>
          </a:p>
          <a:p>
            <a:pPr algn="ctr">
              <a:lnSpc>
                <a:spcPts val="3029"/>
              </a:lnSpc>
            </a:pPr>
            <a:r>
              <a:rPr lang="en-US" sz="2524">
                <a:solidFill>
                  <a:srgbClr val="000000"/>
                </a:solidFill>
                <a:latin typeface="Muli"/>
              </a:rPr>
              <a:t>b. Porcentaje de partes interesadas efectivamente involucradas </a:t>
            </a:r>
          </a:p>
          <a:p>
            <a:pPr algn="ctr">
              <a:lnSpc>
                <a:spcPts val="3029"/>
              </a:lnSpc>
              <a:spcBef>
                <a:spcPct val="0"/>
              </a:spcBef>
            </a:pPr>
          </a:p>
        </p:txBody>
      </p:sp>
    </p:spTree>
  </p:cSld>
  <p:clrMapOvr>
    <a:masterClrMapping/>
  </p:clrMapOvr>
</p:sld>
</file>

<file path=ppt/slides/slide32.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1007842"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734835" y="531257"/>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190785" y="1803328"/>
            <a:ext cx="14094541" cy="1571625"/>
          </a:xfrm>
          <a:prstGeom prst="rect">
            <a:avLst/>
          </a:prstGeom>
        </p:spPr>
        <p:txBody>
          <a:bodyPr anchor="t" rtlCol="false" tIns="0" lIns="0" bIns="0" rIns="0">
            <a:spAutoFit/>
          </a:bodyPr>
          <a:lstStyle/>
          <a:p>
            <a:pPr algn="just">
              <a:lnSpc>
                <a:spcPts val="2400"/>
              </a:lnSpc>
            </a:pPr>
            <a:r>
              <a:rPr lang="en-US" sz="2000">
                <a:solidFill>
                  <a:srgbClr val="000000"/>
                </a:solidFill>
                <a:latin typeface="Arial"/>
              </a:rPr>
              <a:t>1. Planificar cómo las partes interesadas dentro y fuera de la organización se identificarán, analizarán, involucrarán y gestionarán durante el ciclo de vida del proyecto. </a:t>
            </a:r>
          </a:p>
          <a:p>
            <a:pPr algn="just">
              <a:lnSpc>
                <a:spcPts val="2400"/>
              </a:lnSpc>
            </a:pPr>
            <a:r>
              <a:rPr lang="en-US" sz="2000">
                <a:solidFill>
                  <a:srgbClr val="000000"/>
                </a:solidFill>
                <a:latin typeface="Arial"/>
              </a:rPr>
              <a:t>2. Identificar, involucrar y gestionar a las partes interesadas estableciendo y manteniendo los niveles de coordinación, comunicación y relación adecuadas para garantizar que estén involucrados en el proyecto. </a:t>
            </a:r>
          </a:p>
          <a:p>
            <a:pPr algn="just">
              <a:lnSpc>
                <a:spcPts val="2400"/>
              </a:lnSpc>
              <a:spcBef>
                <a:spcPct val="0"/>
              </a:spcBef>
            </a:pPr>
          </a:p>
        </p:txBody>
      </p:sp>
      <p:sp>
        <p:nvSpPr>
          <p:cNvPr name="AutoShape 11" id="11"/>
          <p:cNvSpPr/>
          <p:nvPr/>
        </p:nvSpPr>
        <p:spPr>
          <a:xfrm>
            <a:off x="986985" y="4095543"/>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6421044" y="2183641"/>
            <a:ext cx="285988"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3</a:t>
            </a:r>
          </a:p>
        </p:txBody>
      </p:sp>
      <p:sp>
        <p:nvSpPr>
          <p:cNvPr name="TextBox 13" id="13"/>
          <p:cNvSpPr txBox="true"/>
          <p:nvPr/>
        </p:nvSpPr>
        <p:spPr>
          <a:xfrm rot="0">
            <a:off x="1121861" y="4145791"/>
            <a:ext cx="14297242" cy="739775"/>
          </a:xfrm>
          <a:prstGeom prst="rect">
            <a:avLst/>
          </a:prstGeom>
        </p:spPr>
        <p:txBody>
          <a:bodyPr anchor="t" rtlCol="false" tIns="0" lIns="0" bIns="0" rIns="0">
            <a:spAutoFit/>
          </a:bodyPr>
          <a:lstStyle/>
          <a:p>
            <a:pPr>
              <a:lnSpc>
                <a:spcPts val="2800"/>
              </a:lnSpc>
              <a:spcBef>
                <a:spcPct val="0"/>
              </a:spcBef>
            </a:pPr>
            <a:r>
              <a:rPr lang="en-US" sz="2000">
                <a:solidFill>
                  <a:srgbClr val="000000"/>
                </a:solidFill>
                <a:latin typeface="Arial"/>
              </a:rPr>
              <a:t>3. Analizar los intereses, requisitos y compromiso de las partes interesadas. Implementar medidas correctivas si fuera necesario. </a:t>
            </a:r>
          </a:p>
        </p:txBody>
      </p:sp>
      <p:sp>
        <p:nvSpPr>
          <p:cNvPr name="TextBox 14" id="14"/>
          <p:cNvSpPr txBox="true"/>
          <p:nvPr/>
        </p:nvSpPr>
        <p:spPr>
          <a:xfrm rot="0">
            <a:off x="16420508" y="4775200"/>
            <a:ext cx="287060"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4</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894831" y="2040616"/>
            <a:ext cx="5977109" cy="5977109"/>
          </a:xfrm>
          <a:custGeom>
            <a:avLst/>
            <a:gdLst/>
            <a:ahLst/>
            <a:cxnLst/>
            <a:rect r="r" b="b" t="t" l="l"/>
            <a:pathLst>
              <a:path h="5977109" w="5977109">
                <a:moveTo>
                  <a:pt x="0" y="0"/>
                </a:moveTo>
                <a:lnTo>
                  <a:pt x="5977109" y="0"/>
                </a:lnTo>
                <a:lnTo>
                  <a:pt x="5977109"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345481" y="2040616"/>
            <a:ext cx="5977109" cy="5977109"/>
          </a:xfrm>
          <a:custGeom>
            <a:avLst/>
            <a:gdLst/>
            <a:ahLst/>
            <a:cxnLst/>
            <a:rect r="r" b="b" t="t" l="l"/>
            <a:pathLst>
              <a:path h="5977109" w="5977109">
                <a:moveTo>
                  <a:pt x="0" y="0"/>
                </a:moveTo>
                <a:lnTo>
                  <a:pt x="5977108" y="0"/>
                </a:lnTo>
                <a:lnTo>
                  <a:pt x="5977108"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2577405" y="1214735"/>
            <a:ext cx="3370421"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Práctica de gestión</a:t>
            </a:r>
          </a:p>
        </p:txBody>
      </p:sp>
      <p:sp>
        <p:nvSpPr>
          <p:cNvPr name="TextBox 7" id="7"/>
          <p:cNvSpPr txBox="true"/>
          <p:nvPr/>
        </p:nvSpPr>
        <p:spPr>
          <a:xfrm rot="0">
            <a:off x="2286590" y="2373665"/>
            <a:ext cx="5193590" cy="5191125"/>
          </a:xfrm>
          <a:prstGeom prst="rect">
            <a:avLst/>
          </a:prstGeom>
        </p:spPr>
        <p:txBody>
          <a:bodyPr anchor="t" rtlCol="false" tIns="0" lIns="0" bIns="0" rIns="0">
            <a:spAutoFit/>
          </a:bodyPr>
          <a:lstStyle/>
          <a:p>
            <a:pPr algn="ctr">
              <a:lnSpc>
                <a:spcPts val="2991"/>
              </a:lnSpc>
            </a:pPr>
            <a:r>
              <a:rPr lang="en-US" sz="2492">
                <a:solidFill>
                  <a:srgbClr val="000000"/>
                </a:solidFill>
                <a:latin typeface="Muli Bold"/>
              </a:rPr>
              <a:t>BAI11.04 Desarrollar y mantener el plan del proyecto. </a:t>
            </a:r>
          </a:p>
          <a:p>
            <a:pPr algn="ctr">
              <a:lnSpc>
                <a:spcPts val="2991"/>
              </a:lnSpc>
            </a:pPr>
          </a:p>
          <a:p>
            <a:pPr algn="ctr">
              <a:lnSpc>
                <a:spcPts val="2991"/>
              </a:lnSpc>
            </a:pPr>
            <a:r>
              <a:rPr lang="en-US" sz="2492">
                <a:solidFill>
                  <a:srgbClr val="000000"/>
                </a:solidFill>
                <a:latin typeface="Muli"/>
              </a:rPr>
              <a:t>Establecer y mantener un plan de proyecto formal, integrado y aprobado (que cubra los recursos del negocio y de TI) para guiar la ejecución y el control del proyecto durante su ciclo de vida. El alcance de los proyectos debe definirse claramente y vincularse al desarrollo o mejora de las capacidades del negocio. </a:t>
            </a:r>
          </a:p>
          <a:p>
            <a:pPr algn="ctr">
              <a:lnSpc>
                <a:spcPts val="2991"/>
              </a:lnSpc>
              <a:spcBef>
                <a:spcPct val="0"/>
              </a:spcBef>
            </a:pPr>
          </a:p>
        </p:txBody>
      </p:sp>
      <p:sp>
        <p:nvSpPr>
          <p:cNvPr name="TextBox 8" id="8"/>
          <p:cNvSpPr txBox="true"/>
          <p:nvPr/>
        </p:nvSpPr>
        <p:spPr>
          <a:xfrm rot="0">
            <a:off x="10396242" y="1214735"/>
            <a:ext cx="2895600"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Métricas modelo</a:t>
            </a:r>
          </a:p>
        </p:txBody>
      </p:sp>
      <p:sp>
        <p:nvSpPr>
          <p:cNvPr name="TextBox 9" id="9"/>
          <p:cNvSpPr txBox="true"/>
          <p:nvPr/>
        </p:nvSpPr>
        <p:spPr>
          <a:xfrm rot="0">
            <a:off x="9342228" y="2364140"/>
            <a:ext cx="5977109" cy="2667000"/>
          </a:xfrm>
          <a:prstGeom prst="rect">
            <a:avLst/>
          </a:prstGeom>
        </p:spPr>
        <p:txBody>
          <a:bodyPr anchor="t" rtlCol="false" tIns="0" lIns="0" bIns="0" rIns="0">
            <a:spAutoFit/>
          </a:bodyPr>
          <a:lstStyle/>
          <a:p>
            <a:pPr algn="ctr">
              <a:lnSpc>
                <a:spcPts val="3029"/>
              </a:lnSpc>
            </a:pPr>
            <a:r>
              <a:rPr lang="en-US" sz="2524">
                <a:solidFill>
                  <a:srgbClr val="000000"/>
                </a:solidFill>
                <a:latin typeface="Muli"/>
              </a:rPr>
              <a:t>a. Porcentaje de proyectos activos llevados a cabo sin mapas de valor del proyecto válidas y actualizadas </a:t>
            </a:r>
          </a:p>
          <a:p>
            <a:pPr algn="ctr">
              <a:lnSpc>
                <a:spcPts val="3029"/>
              </a:lnSpc>
            </a:pPr>
          </a:p>
          <a:p>
            <a:pPr algn="ctr">
              <a:lnSpc>
                <a:spcPts val="3029"/>
              </a:lnSpc>
            </a:pPr>
            <a:r>
              <a:rPr lang="en-US" sz="2524">
                <a:solidFill>
                  <a:srgbClr val="000000"/>
                </a:solidFill>
                <a:latin typeface="Muli"/>
              </a:rPr>
              <a:t>b. Porcentaje de hitos o tareas terminadas vs. el plan </a:t>
            </a:r>
          </a:p>
          <a:p>
            <a:pPr algn="ctr">
              <a:lnSpc>
                <a:spcPts val="3029"/>
              </a:lnSpc>
              <a:spcBef>
                <a:spcPct val="0"/>
              </a:spcBef>
            </a:pPr>
          </a:p>
        </p:txBody>
      </p:sp>
    </p:spTree>
  </p:cSld>
  <p:clrMapOvr>
    <a:masterClrMapping/>
  </p:clrMapOvr>
</p:sld>
</file>

<file path=ppt/slides/slide34.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1007842"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734835" y="531257"/>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190785" y="1803328"/>
            <a:ext cx="14094541" cy="6143625"/>
          </a:xfrm>
          <a:prstGeom prst="rect">
            <a:avLst/>
          </a:prstGeom>
        </p:spPr>
        <p:txBody>
          <a:bodyPr anchor="t" rtlCol="false" tIns="0" lIns="0" bIns="0" rIns="0">
            <a:spAutoFit/>
          </a:bodyPr>
          <a:lstStyle/>
          <a:p>
            <a:pPr algn="just">
              <a:lnSpc>
                <a:spcPts val="2400"/>
              </a:lnSpc>
            </a:pPr>
            <a:r>
              <a:rPr lang="en-US" sz="2000">
                <a:solidFill>
                  <a:srgbClr val="000000"/>
                </a:solidFill>
                <a:latin typeface="Arial"/>
              </a:rPr>
              <a:t>1. Desarrollar un plan de proyecto que proporcione información para permitir a la dirección controlar su progreso de forma progresiva. El plan debería incluir detalles de los entregables y los criterios de aceptación del proyecto, recursos y responsabilidades internos y externos requeridos, estructuras de división del trabajo y paquetes de trabajo claros, estimaciones sobre los recursos requeridos, plan / fases de hitos/liberaciones, dependencias clave, presupuesto y costes e identificación de una ruta crítica. </a:t>
            </a:r>
          </a:p>
          <a:p>
            <a:pPr algn="just">
              <a:lnSpc>
                <a:spcPts val="2400"/>
              </a:lnSpc>
            </a:pPr>
          </a:p>
          <a:p>
            <a:pPr algn="just">
              <a:lnSpc>
                <a:spcPts val="2400"/>
              </a:lnSpc>
            </a:pPr>
            <a:r>
              <a:rPr lang="en-US" sz="2000">
                <a:solidFill>
                  <a:srgbClr val="000000"/>
                </a:solidFill>
                <a:latin typeface="Arial"/>
              </a:rPr>
              <a:t>2. Mantener el plan del proyecto y los planes dependientes (p. ej., plan de riesgos, plan de calidad, plan de obtención de beneficios). Asegurar que los planes estén actualizados y reflejen el progreso actual y los cambios materiales aprobados.</a:t>
            </a:r>
          </a:p>
          <a:p>
            <a:pPr algn="just">
              <a:lnSpc>
                <a:spcPts val="2400"/>
              </a:lnSpc>
            </a:pPr>
            <a:r>
              <a:rPr lang="en-US" sz="2000">
                <a:solidFill>
                  <a:srgbClr val="000000"/>
                </a:solidFill>
                <a:latin typeface="Arial"/>
              </a:rPr>
              <a:t> </a:t>
            </a:r>
          </a:p>
          <a:p>
            <a:pPr algn="just">
              <a:lnSpc>
                <a:spcPts val="2400"/>
              </a:lnSpc>
            </a:pPr>
            <a:r>
              <a:rPr lang="en-US" sz="2000">
                <a:solidFill>
                  <a:srgbClr val="000000"/>
                </a:solidFill>
                <a:latin typeface="Arial"/>
              </a:rPr>
              <a:t>3. Asegurar que haya una comunicación efectiva de los planes del proyecto e informes de progresos. Asegurar que todos los cambios realizados a los planes individuales se reflejen en otros planes. </a:t>
            </a:r>
          </a:p>
          <a:p>
            <a:pPr algn="just">
              <a:lnSpc>
                <a:spcPts val="2400"/>
              </a:lnSpc>
            </a:pPr>
          </a:p>
          <a:p>
            <a:pPr algn="just">
              <a:lnSpc>
                <a:spcPts val="2400"/>
              </a:lnSpc>
            </a:pPr>
            <a:r>
              <a:rPr lang="en-US" sz="2000">
                <a:solidFill>
                  <a:srgbClr val="000000"/>
                </a:solidFill>
                <a:latin typeface="Arial"/>
              </a:rPr>
              <a:t>4. Determinar las actividades, interdependencias y colaboración y comunicación requeridas en el proyecto y entre los múltiples proyectos de un programa. </a:t>
            </a:r>
          </a:p>
          <a:p>
            <a:pPr algn="just">
              <a:lnSpc>
                <a:spcPts val="2400"/>
              </a:lnSpc>
            </a:pPr>
          </a:p>
          <a:p>
            <a:pPr algn="just">
              <a:lnSpc>
                <a:spcPts val="2400"/>
              </a:lnSpc>
            </a:pPr>
            <a:r>
              <a:rPr lang="en-US" sz="2000">
                <a:solidFill>
                  <a:srgbClr val="000000"/>
                </a:solidFill>
                <a:latin typeface="Arial"/>
              </a:rPr>
              <a:t>5. Asegurar que cada hito esté acompañado de un entregable significativo que requiere su revisión y confirmación. </a:t>
            </a:r>
          </a:p>
          <a:p>
            <a:pPr algn="just">
              <a:lnSpc>
                <a:spcPts val="2400"/>
              </a:lnSpc>
            </a:pPr>
          </a:p>
          <a:p>
            <a:pPr algn="just">
              <a:lnSpc>
                <a:spcPts val="2400"/>
              </a:lnSpc>
            </a:pPr>
            <a:r>
              <a:rPr lang="en-US" sz="2000">
                <a:solidFill>
                  <a:srgbClr val="000000"/>
                </a:solidFill>
                <a:latin typeface="Arial"/>
              </a:rPr>
              <a:t>6. Establecer una línea de referencia del proyecto (p. ej. coste, calendario, alcance, calidad) que se revise, apruebe e incorpore adecuadamente al plan integrado del proyecto. </a:t>
            </a:r>
          </a:p>
          <a:p>
            <a:pPr algn="just">
              <a:lnSpc>
                <a:spcPts val="2400"/>
              </a:lnSpc>
              <a:spcBef>
                <a:spcPct val="0"/>
              </a:spcBef>
            </a:pPr>
          </a:p>
        </p:txBody>
      </p:sp>
      <p:sp>
        <p:nvSpPr>
          <p:cNvPr name="AutoShape 11" id="11"/>
          <p:cNvSpPr/>
          <p:nvPr/>
        </p:nvSpPr>
        <p:spPr>
          <a:xfrm>
            <a:off x="1190785" y="8149548"/>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6421996" y="3913724"/>
            <a:ext cx="28408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2</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894831" y="2040616"/>
            <a:ext cx="5977109" cy="5977109"/>
          </a:xfrm>
          <a:custGeom>
            <a:avLst/>
            <a:gdLst/>
            <a:ahLst/>
            <a:cxnLst/>
            <a:rect r="r" b="b" t="t" l="l"/>
            <a:pathLst>
              <a:path h="5977109" w="5977109">
                <a:moveTo>
                  <a:pt x="0" y="0"/>
                </a:moveTo>
                <a:lnTo>
                  <a:pt x="5977109" y="0"/>
                </a:lnTo>
                <a:lnTo>
                  <a:pt x="5977109"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345481" y="2040616"/>
            <a:ext cx="5977109" cy="5977109"/>
          </a:xfrm>
          <a:custGeom>
            <a:avLst/>
            <a:gdLst/>
            <a:ahLst/>
            <a:cxnLst/>
            <a:rect r="r" b="b" t="t" l="l"/>
            <a:pathLst>
              <a:path h="5977109" w="5977109">
                <a:moveTo>
                  <a:pt x="0" y="0"/>
                </a:moveTo>
                <a:lnTo>
                  <a:pt x="5977108" y="0"/>
                </a:lnTo>
                <a:lnTo>
                  <a:pt x="5977108"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2577405" y="1214735"/>
            <a:ext cx="3370421"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Práctica de gestión</a:t>
            </a:r>
          </a:p>
        </p:txBody>
      </p:sp>
      <p:sp>
        <p:nvSpPr>
          <p:cNvPr name="TextBox 7" id="7"/>
          <p:cNvSpPr txBox="true"/>
          <p:nvPr/>
        </p:nvSpPr>
        <p:spPr>
          <a:xfrm rot="0">
            <a:off x="2286590" y="2373665"/>
            <a:ext cx="5193590" cy="4448175"/>
          </a:xfrm>
          <a:prstGeom prst="rect">
            <a:avLst/>
          </a:prstGeom>
        </p:spPr>
        <p:txBody>
          <a:bodyPr anchor="t" rtlCol="false" tIns="0" lIns="0" bIns="0" rIns="0">
            <a:spAutoFit/>
          </a:bodyPr>
          <a:lstStyle/>
          <a:p>
            <a:pPr algn="ctr">
              <a:lnSpc>
                <a:spcPts val="2991"/>
              </a:lnSpc>
            </a:pPr>
            <a:r>
              <a:rPr lang="en-US" sz="2492">
                <a:solidFill>
                  <a:srgbClr val="000000"/>
                </a:solidFill>
                <a:latin typeface="Muli Bold"/>
              </a:rPr>
              <a:t>BAI11.05 Gestionar la calidad del proyecto. </a:t>
            </a:r>
          </a:p>
          <a:p>
            <a:pPr algn="ctr">
              <a:lnSpc>
                <a:spcPts val="2991"/>
              </a:lnSpc>
            </a:pPr>
          </a:p>
          <a:p>
            <a:pPr algn="ctr">
              <a:lnSpc>
                <a:spcPts val="2991"/>
              </a:lnSpc>
              <a:spcBef>
                <a:spcPct val="0"/>
              </a:spcBef>
            </a:pPr>
            <a:r>
              <a:rPr lang="en-US" sz="2492">
                <a:solidFill>
                  <a:srgbClr val="000000"/>
                </a:solidFill>
                <a:latin typeface="Muli"/>
              </a:rPr>
              <a:t>Preparar y ejecutar un plan de gestión de la calidad, procesos y prácticas, alineadas con el sistema de gestión de calidad (SGC). Describir el enfoque de calidad del proyecto y cómo se implementará. El plan debería evaluarse y aceptarse formalmente por todas las partes afectadas e incorporarse al plan integrado del proyecto. </a:t>
            </a:r>
          </a:p>
        </p:txBody>
      </p:sp>
      <p:sp>
        <p:nvSpPr>
          <p:cNvPr name="TextBox 8" id="8"/>
          <p:cNvSpPr txBox="true"/>
          <p:nvPr/>
        </p:nvSpPr>
        <p:spPr>
          <a:xfrm rot="0">
            <a:off x="10396242" y="1214735"/>
            <a:ext cx="2895600"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Métricas modelo</a:t>
            </a:r>
          </a:p>
        </p:txBody>
      </p:sp>
      <p:sp>
        <p:nvSpPr>
          <p:cNvPr name="TextBox 9" id="9"/>
          <p:cNvSpPr txBox="true"/>
          <p:nvPr/>
        </p:nvSpPr>
        <p:spPr>
          <a:xfrm rot="0">
            <a:off x="9342228" y="2364140"/>
            <a:ext cx="5977109" cy="1905000"/>
          </a:xfrm>
          <a:prstGeom prst="rect">
            <a:avLst/>
          </a:prstGeom>
        </p:spPr>
        <p:txBody>
          <a:bodyPr anchor="t" rtlCol="false" tIns="0" lIns="0" bIns="0" rIns="0">
            <a:spAutoFit/>
          </a:bodyPr>
          <a:lstStyle/>
          <a:p>
            <a:pPr algn="ctr">
              <a:lnSpc>
                <a:spcPts val="3029"/>
              </a:lnSpc>
            </a:pPr>
            <a:r>
              <a:rPr lang="en-US" sz="2524">
                <a:solidFill>
                  <a:srgbClr val="000000"/>
                </a:solidFill>
                <a:latin typeface="Muli"/>
              </a:rPr>
              <a:t>a. Porcentaje de construcción de productos sin errores </a:t>
            </a:r>
          </a:p>
          <a:p>
            <a:pPr algn="ctr">
              <a:lnSpc>
                <a:spcPts val="3029"/>
              </a:lnSpc>
            </a:pPr>
          </a:p>
          <a:p>
            <a:pPr algn="ctr">
              <a:lnSpc>
                <a:spcPts val="3029"/>
              </a:lnSpc>
            </a:pPr>
            <a:r>
              <a:rPr lang="en-US" sz="2524">
                <a:solidFill>
                  <a:srgbClr val="000000"/>
                </a:solidFill>
                <a:latin typeface="Muli"/>
              </a:rPr>
              <a:t>b. Número de proyectos cancelados </a:t>
            </a:r>
          </a:p>
          <a:p>
            <a:pPr algn="ctr">
              <a:lnSpc>
                <a:spcPts val="3029"/>
              </a:lnSpc>
              <a:spcBef>
                <a:spcPct val="0"/>
              </a:spcBef>
            </a:pPr>
          </a:p>
        </p:txBody>
      </p:sp>
    </p:spTree>
  </p:cSld>
  <p:clrMapOvr>
    <a:masterClrMapping/>
  </p:clrMapOvr>
</p:sld>
</file>

<file path=ppt/slides/slide36.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1007842"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734835" y="531257"/>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190785" y="1803328"/>
            <a:ext cx="14094541" cy="657225"/>
          </a:xfrm>
          <a:prstGeom prst="rect">
            <a:avLst/>
          </a:prstGeom>
        </p:spPr>
        <p:txBody>
          <a:bodyPr anchor="t" rtlCol="false" tIns="0" lIns="0" bIns="0" rIns="0">
            <a:spAutoFit/>
          </a:bodyPr>
          <a:lstStyle/>
          <a:p>
            <a:pPr algn="just">
              <a:lnSpc>
                <a:spcPts val="2400"/>
              </a:lnSpc>
              <a:spcBef>
                <a:spcPct val="0"/>
              </a:spcBef>
            </a:pPr>
            <a:r>
              <a:rPr lang="en-US" sz="2000">
                <a:solidFill>
                  <a:srgbClr val="000000"/>
                </a:solidFill>
                <a:latin typeface="Arial"/>
              </a:rPr>
              <a:t>1. Para proporcionar el aseguramiento de la calidad de los entregables del proyecto, identificar la propiedad y las responsabilidades, procesos de revisión de la calidad, criterios de éxito y métricas de rendimiento. </a:t>
            </a:r>
          </a:p>
        </p:txBody>
      </p:sp>
      <p:sp>
        <p:nvSpPr>
          <p:cNvPr name="AutoShape 11" id="11"/>
          <p:cNvSpPr/>
          <p:nvPr/>
        </p:nvSpPr>
        <p:spPr>
          <a:xfrm>
            <a:off x="1028700" y="2879341"/>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6421974" y="1784278"/>
            <a:ext cx="28408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2</a:t>
            </a:r>
          </a:p>
        </p:txBody>
      </p:sp>
      <p:sp>
        <p:nvSpPr>
          <p:cNvPr name="TextBox 13" id="13"/>
          <p:cNvSpPr txBox="true"/>
          <p:nvPr/>
        </p:nvSpPr>
        <p:spPr>
          <a:xfrm rot="0">
            <a:off x="985845" y="3212716"/>
            <a:ext cx="14504422" cy="2854325"/>
          </a:xfrm>
          <a:prstGeom prst="rect">
            <a:avLst/>
          </a:prstGeom>
        </p:spPr>
        <p:txBody>
          <a:bodyPr anchor="t" rtlCol="false" tIns="0" lIns="0" bIns="0" rIns="0">
            <a:spAutoFit/>
          </a:bodyPr>
          <a:lstStyle/>
          <a:p>
            <a:pPr algn="ctr">
              <a:lnSpc>
                <a:spcPts val="2800"/>
              </a:lnSpc>
            </a:pPr>
            <a:r>
              <a:rPr lang="en-US" sz="2000">
                <a:solidFill>
                  <a:srgbClr val="000000"/>
                </a:solidFill>
                <a:latin typeface="Arial"/>
              </a:rPr>
              <a:t>2. Identificar las tareas y prácticas de aseguramiento requeridas para respaldar la acreditación de sistemas nuevos o modificados durante la planificación del proyecto. Incluirlos en los planes integrados. Asegurar que las tareas garantizan que los controles internos y, las soluciones de seguridad y privacidad satisfacen los requisitos definidos. </a:t>
            </a:r>
          </a:p>
          <a:p>
            <a:pPr algn="ctr">
              <a:lnSpc>
                <a:spcPts val="2800"/>
              </a:lnSpc>
            </a:pPr>
          </a:p>
          <a:p>
            <a:pPr algn="ctr">
              <a:lnSpc>
                <a:spcPts val="2800"/>
              </a:lnSpc>
            </a:pPr>
            <a:r>
              <a:rPr lang="en-US" sz="2000">
                <a:solidFill>
                  <a:srgbClr val="000000"/>
                </a:solidFill>
                <a:latin typeface="Arial"/>
              </a:rPr>
              <a:t>3. Definir los requisitos para la validación y verificación independiente de la calidad de los entregables en el plan. </a:t>
            </a:r>
          </a:p>
          <a:p>
            <a:pPr algn="ctr">
              <a:lnSpc>
                <a:spcPts val="2800"/>
              </a:lnSpc>
            </a:pPr>
          </a:p>
          <a:p>
            <a:pPr algn="ctr">
              <a:lnSpc>
                <a:spcPts val="2800"/>
              </a:lnSpc>
            </a:pPr>
            <a:r>
              <a:rPr lang="en-US" sz="2000">
                <a:solidFill>
                  <a:srgbClr val="000000"/>
                </a:solidFill>
                <a:latin typeface="Arial"/>
              </a:rPr>
              <a:t>4. Realizar actividades de aseguramiento y control de calidad conforme al plan de gestión de calidad y el SGC. </a:t>
            </a:r>
          </a:p>
          <a:p>
            <a:pPr algn="ctr">
              <a:lnSpc>
                <a:spcPts val="2800"/>
              </a:lnSpc>
              <a:spcBef>
                <a:spcPct val="0"/>
              </a:spcBef>
            </a:pPr>
          </a:p>
        </p:txBody>
      </p:sp>
      <p:sp>
        <p:nvSpPr>
          <p:cNvPr name="TextBox 14" id="14"/>
          <p:cNvSpPr txBox="true"/>
          <p:nvPr/>
        </p:nvSpPr>
        <p:spPr>
          <a:xfrm rot="0">
            <a:off x="16421021" y="4012816"/>
            <a:ext cx="285988"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3</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894831" y="2040616"/>
            <a:ext cx="5977109" cy="5977109"/>
          </a:xfrm>
          <a:custGeom>
            <a:avLst/>
            <a:gdLst/>
            <a:ahLst/>
            <a:cxnLst/>
            <a:rect r="r" b="b" t="t" l="l"/>
            <a:pathLst>
              <a:path h="5977109" w="5977109">
                <a:moveTo>
                  <a:pt x="0" y="0"/>
                </a:moveTo>
                <a:lnTo>
                  <a:pt x="5977109" y="0"/>
                </a:lnTo>
                <a:lnTo>
                  <a:pt x="5977109"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345481" y="2040616"/>
            <a:ext cx="5977109" cy="5977109"/>
          </a:xfrm>
          <a:custGeom>
            <a:avLst/>
            <a:gdLst/>
            <a:ahLst/>
            <a:cxnLst/>
            <a:rect r="r" b="b" t="t" l="l"/>
            <a:pathLst>
              <a:path h="5977109" w="5977109">
                <a:moveTo>
                  <a:pt x="0" y="0"/>
                </a:moveTo>
                <a:lnTo>
                  <a:pt x="5977108" y="0"/>
                </a:lnTo>
                <a:lnTo>
                  <a:pt x="5977108"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2577405" y="1214735"/>
            <a:ext cx="3370421"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Práctica de gestión</a:t>
            </a:r>
          </a:p>
        </p:txBody>
      </p:sp>
      <p:sp>
        <p:nvSpPr>
          <p:cNvPr name="TextBox 7" id="7"/>
          <p:cNvSpPr txBox="true"/>
          <p:nvPr/>
        </p:nvSpPr>
        <p:spPr>
          <a:xfrm rot="0">
            <a:off x="2286590" y="2373665"/>
            <a:ext cx="5193590" cy="5191125"/>
          </a:xfrm>
          <a:prstGeom prst="rect">
            <a:avLst/>
          </a:prstGeom>
        </p:spPr>
        <p:txBody>
          <a:bodyPr anchor="t" rtlCol="false" tIns="0" lIns="0" bIns="0" rIns="0">
            <a:spAutoFit/>
          </a:bodyPr>
          <a:lstStyle/>
          <a:p>
            <a:pPr algn="ctr">
              <a:lnSpc>
                <a:spcPts val="2991"/>
              </a:lnSpc>
            </a:pPr>
            <a:r>
              <a:rPr lang="en-US" sz="2492">
                <a:solidFill>
                  <a:srgbClr val="000000"/>
                </a:solidFill>
                <a:latin typeface="Muli Bold"/>
              </a:rPr>
              <a:t>BAI11.06 Gestionar el riesgo del proyecto. </a:t>
            </a:r>
          </a:p>
          <a:p>
            <a:pPr algn="ctr">
              <a:lnSpc>
                <a:spcPts val="2991"/>
              </a:lnSpc>
            </a:pPr>
          </a:p>
          <a:p>
            <a:pPr algn="ctr">
              <a:lnSpc>
                <a:spcPts val="2991"/>
              </a:lnSpc>
              <a:spcBef>
                <a:spcPct val="0"/>
              </a:spcBef>
            </a:pPr>
            <a:r>
              <a:rPr lang="en-US" sz="2492">
                <a:solidFill>
                  <a:srgbClr val="000000"/>
                </a:solidFill>
                <a:latin typeface="Muli"/>
              </a:rPr>
              <a:t>Eliminar o minimizar el riesgo específico asociado a los proyectos mediante un proceso sistemático de planificación, identificación, análisis, respuesta, monitorización y control de las áreas o eventos que, potencialmente, pueden ocasionar un cambio no deseado. Definir y registrar cualquier riesgo al que se enfrenta la gestión del proyecto. </a:t>
            </a:r>
          </a:p>
        </p:txBody>
      </p:sp>
      <p:sp>
        <p:nvSpPr>
          <p:cNvPr name="TextBox 8" id="8"/>
          <p:cNvSpPr txBox="true"/>
          <p:nvPr/>
        </p:nvSpPr>
        <p:spPr>
          <a:xfrm rot="0">
            <a:off x="10396242" y="1214735"/>
            <a:ext cx="2895600"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Métricas modelo</a:t>
            </a:r>
          </a:p>
        </p:txBody>
      </p:sp>
      <p:sp>
        <p:nvSpPr>
          <p:cNvPr name="TextBox 9" id="9"/>
          <p:cNvSpPr txBox="true"/>
          <p:nvPr/>
        </p:nvSpPr>
        <p:spPr>
          <a:xfrm rot="0">
            <a:off x="9342228" y="2364140"/>
            <a:ext cx="5977109" cy="3048000"/>
          </a:xfrm>
          <a:prstGeom prst="rect">
            <a:avLst/>
          </a:prstGeom>
        </p:spPr>
        <p:txBody>
          <a:bodyPr anchor="t" rtlCol="false" tIns="0" lIns="0" bIns="0" rIns="0">
            <a:spAutoFit/>
          </a:bodyPr>
          <a:lstStyle/>
          <a:p>
            <a:pPr algn="ctr">
              <a:lnSpc>
                <a:spcPts val="3029"/>
              </a:lnSpc>
            </a:pPr>
            <a:r>
              <a:rPr lang="en-US" sz="2524">
                <a:solidFill>
                  <a:srgbClr val="000000"/>
                </a:solidFill>
                <a:latin typeface="Muli"/>
              </a:rPr>
              <a:t>a. Número de retrasos y problemas identificados </a:t>
            </a:r>
          </a:p>
          <a:p>
            <a:pPr algn="ctr">
              <a:lnSpc>
                <a:spcPts val="3029"/>
              </a:lnSpc>
            </a:pPr>
          </a:p>
          <a:p>
            <a:pPr algn="ctr">
              <a:lnSpc>
                <a:spcPts val="3029"/>
              </a:lnSpc>
            </a:pPr>
            <a:r>
              <a:rPr lang="en-US" sz="2524">
                <a:solidFill>
                  <a:srgbClr val="000000"/>
                </a:solidFill>
                <a:latin typeface="Muli"/>
              </a:rPr>
              <a:t>b. Número de proyectos con una gestión formal del riesgo alineada con el marco de gestión de riesgos empresariales (ERM, siglas en inglés). </a:t>
            </a:r>
          </a:p>
          <a:p>
            <a:pPr algn="ctr">
              <a:lnSpc>
                <a:spcPts val="3029"/>
              </a:lnSpc>
              <a:spcBef>
                <a:spcPct val="0"/>
              </a:spcBef>
            </a:pPr>
          </a:p>
        </p:txBody>
      </p:sp>
    </p:spTree>
  </p:cSld>
  <p:clrMapOvr>
    <a:masterClrMapping/>
  </p:clrMapOvr>
</p:sld>
</file>

<file path=ppt/slides/slide38.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1007842"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734835" y="531257"/>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190785" y="1803328"/>
            <a:ext cx="14094541" cy="2790825"/>
          </a:xfrm>
          <a:prstGeom prst="rect">
            <a:avLst/>
          </a:prstGeom>
        </p:spPr>
        <p:txBody>
          <a:bodyPr anchor="t" rtlCol="false" tIns="0" lIns="0" bIns="0" rIns="0">
            <a:spAutoFit/>
          </a:bodyPr>
          <a:lstStyle/>
          <a:p>
            <a:pPr algn="just">
              <a:lnSpc>
                <a:spcPts val="2400"/>
              </a:lnSpc>
            </a:pPr>
            <a:r>
              <a:rPr lang="en-US" sz="2000">
                <a:solidFill>
                  <a:srgbClr val="000000"/>
                </a:solidFill>
                <a:latin typeface="Arial"/>
              </a:rPr>
              <a:t>1. Establecer una estrategia formal de gestión de riesgos de proyectos alineada con el marco de gestión de riesgos empresariales (ERM). Asegurar que la estrategia incluya la identificación, análisis, respuesta, mitigación, monitorización y control del riesgo. </a:t>
            </a:r>
          </a:p>
          <a:p>
            <a:pPr algn="just">
              <a:lnSpc>
                <a:spcPts val="2400"/>
              </a:lnSpc>
            </a:pPr>
            <a:r>
              <a:rPr lang="en-US" sz="2000">
                <a:solidFill>
                  <a:srgbClr val="000000"/>
                </a:solidFill>
                <a:latin typeface="Arial"/>
              </a:rPr>
              <a:t>2. Asignar a personal adecuadamente calificado la responsabilidad de ejecutar el proceso de gestión de riesgos de proyectos de la empresa dentro de un proyecto y asegurar que esto se incorpore en las prácticas de desarrollo de soluciones. Considerar asignar este rol a un equipo independiente, sobre todo si se requiere un punto de vista objetivo o si un proyecto se considera crítico. </a:t>
            </a:r>
          </a:p>
          <a:p>
            <a:pPr algn="just">
              <a:lnSpc>
                <a:spcPts val="2400"/>
              </a:lnSpc>
            </a:pPr>
            <a:r>
              <a:rPr lang="en-US" sz="2000">
                <a:solidFill>
                  <a:srgbClr val="000000"/>
                </a:solidFill>
                <a:latin typeface="Arial"/>
              </a:rPr>
              <a:t>3. Identificar los dueños de las acciones para evitar, aceptar o mitigar el riesgo. </a:t>
            </a:r>
          </a:p>
          <a:p>
            <a:pPr algn="just">
              <a:lnSpc>
                <a:spcPts val="2400"/>
              </a:lnSpc>
              <a:spcBef>
                <a:spcPct val="0"/>
              </a:spcBef>
            </a:pPr>
          </a:p>
        </p:txBody>
      </p:sp>
      <p:sp>
        <p:nvSpPr>
          <p:cNvPr name="AutoShape 11" id="11"/>
          <p:cNvSpPr/>
          <p:nvPr/>
        </p:nvSpPr>
        <p:spPr>
          <a:xfrm>
            <a:off x="1028700" y="4701791"/>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6421974" y="2547777"/>
            <a:ext cx="28408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2</a:t>
            </a:r>
          </a:p>
        </p:txBody>
      </p:sp>
      <p:sp>
        <p:nvSpPr>
          <p:cNvPr name="TextBox 13" id="13"/>
          <p:cNvSpPr txBox="true"/>
          <p:nvPr/>
        </p:nvSpPr>
        <p:spPr>
          <a:xfrm rot="0">
            <a:off x="1018271" y="5057775"/>
            <a:ext cx="14504422" cy="2854325"/>
          </a:xfrm>
          <a:prstGeom prst="rect">
            <a:avLst/>
          </a:prstGeom>
        </p:spPr>
        <p:txBody>
          <a:bodyPr anchor="t" rtlCol="false" tIns="0" lIns="0" bIns="0" rIns="0">
            <a:spAutoFit/>
          </a:bodyPr>
          <a:lstStyle/>
          <a:p>
            <a:pPr algn="ctr">
              <a:lnSpc>
                <a:spcPts val="2800"/>
              </a:lnSpc>
            </a:pPr>
            <a:r>
              <a:rPr lang="en-US" sz="2000">
                <a:solidFill>
                  <a:srgbClr val="000000"/>
                </a:solidFill>
                <a:latin typeface="Arial"/>
              </a:rPr>
              <a:t>4. Realizar la evaluación de riesgos del proyecto, identificando y cuantificando el riesgo continuamente durante todo el proyecto. Gestionar y comunicar el riesgo de forma adecuada dentro de la estructura de gobierno del proyecto. </a:t>
            </a:r>
          </a:p>
          <a:p>
            <a:pPr algn="ctr">
              <a:lnSpc>
                <a:spcPts val="2800"/>
              </a:lnSpc>
            </a:pPr>
            <a:r>
              <a:rPr lang="en-US" sz="2000">
                <a:solidFill>
                  <a:srgbClr val="000000"/>
                </a:solidFill>
                <a:latin typeface="Arial"/>
              </a:rPr>
              <a:t>5. Reevaluar el riesgo del proyecto periódicamente, incluyendo un inicio a cada fase del proyecto principal como parte de evaluaciones de solicitudes de cambio mayores </a:t>
            </a:r>
          </a:p>
          <a:p>
            <a:pPr algn="ctr">
              <a:lnSpc>
                <a:spcPts val="2800"/>
              </a:lnSpc>
            </a:pPr>
            <a:r>
              <a:rPr lang="en-US" sz="2000">
                <a:solidFill>
                  <a:srgbClr val="000000"/>
                </a:solidFill>
                <a:latin typeface="Arial"/>
              </a:rPr>
              <a:t>6. Mantener y revisar el registro de riesgos del proyecto, de todos los riesgos potenciales del proyecto y un registro de mitigación de riesgo de todos los problemas presentados y su resolución. Analizar periódicamente el log para ver las tendencias y problemas recurrentes con la finalidad de garantizar que se corrigen las causas raíz. </a:t>
            </a:r>
          </a:p>
          <a:p>
            <a:pPr algn="ctr">
              <a:lnSpc>
                <a:spcPts val="2800"/>
              </a:lnSpc>
              <a:spcBef>
                <a:spcPct val="0"/>
              </a:spcBef>
            </a:pPr>
          </a:p>
        </p:txBody>
      </p:sp>
      <p:sp>
        <p:nvSpPr>
          <p:cNvPr name="TextBox 14" id="14"/>
          <p:cNvSpPr txBox="true"/>
          <p:nvPr/>
        </p:nvSpPr>
        <p:spPr>
          <a:xfrm rot="0">
            <a:off x="16421974" y="5857875"/>
            <a:ext cx="285988"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3</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894831" y="2040616"/>
            <a:ext cx="5977109" cy="5977109"/>
          </a:xfrm>
          <a:custGeom>
            <a:avLst/>
            <a:gdLst/>
            <a:ahLst/>
            <a:cxnLst/>
            <a:rect r="r" b="b" t="t" l="l"/>
            <a:pathLst>
              <a:path h="5977109" w="5977109">
                <a:moveTo>
                  <a:pt x="0" y="0"/>
                </a:moveTo>
                <a:lnTo>
                  <a:pt x="5977109" y="0"/>
                </a:lnTo>
                <a:lnTo>
                  <a:pt x="5977109"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345481" y="2040616"/>
            <a:ext cx="5977109" cy="5977109"/>
          </a:xfrm>
          <a:custGeom>
            <a:avLst/>
            <a:gdLst/>
            <a:ahLst/>
            <a:cxnLst/>
            <a:rect r="r" b="b" t="t" l="l"/>
            <a:pathLst>
              <a:path h="5977109" w="5977109">
                <a:moveTo>
                  <a:pt x="0" y="0"/>
                </a:moveTo>
                <a:lnTo>
                  <a:pt x="5977108" y="0"/>
                </a:lnTo>
                <a:lnTo>
                  <a:pt x="5977108"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2577405" y="1214735"/>
            <a:ext cx="3370421"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Práctica de gestión</a:t>
            </a:r>
          </a:p>
        </p:txBody>
      </p:sp>
      <p:sp>
        <p:nvSpPr>
          <p:cNvPr name="TextBox 7" id="7"/>
          <p:cNvSpPr txBox="true"/>
          <p:nvPr/>
        </p:nvSpPr>
        <p:spPr>
          <a:xfrm rot="0">
            <a:off x="2286590" y="2373665"/>
            <a:ext cx="5193590" cy="4819650"/>
          </a:xfrm>
          <a:prstGeom prst="rect">
            <a:avLst/>
          </a:prstGeom>
        </p:spPr>
        <p:txBody>
          <a:bodyPr anchor="t" rtlCol="false" tIns="0" lIns="0" bIns="0" rIns="0">
            <a:spAutoFit/>
          </a:bodyPr>
          <a:lstStyle/>
          <a:p>
            <a:pPr algn="ctr">
              <a:lnSpc>
                <a:spcPts val="2991"/>
              </a:lnSpc>
            </a:pPr>
            <a:r>
              <a:rPr lang="en-US" sz="2492">
                <a:solidFill>
                  <a:srgbClr val="000000"/>
                </a:solidFill>
                <a:latin typeface="Muli Bold"/>
              </a:rPr>
              <a:t>BAI11.07 Supervisar y controlar los proyectos. </a:t>
            </a:r>
          </a:p>
          <a:p>
            <a:pPr algn="ctr">
              <a:lnSpc>
                <a:spcPts val="2991"/>
              </a:lnSpc>
            </a:pPr>
          </a:p>
          <a:p>
            <a:pPr algn="ctr">
              <a:lnSpc>
                <a:spcPts val="2991"/>
              </a:lnSpc>
              <a:spcBef>
                <a:spcPct val="0"/>
              </a:spcBef>
            </a:pPr>
            <a:r>
              <a:rPr lang="en-US" sz="2492">
                <a:solidFill>
                  <a:srgbClr val="000000"/>
                </a:solidFill>
                <a:latin typeface="Muli"/>
              </a:rPr>
              <a:t>Medir el rendimiento del proyecto en comparación con los criterios clave, como son el calendario, la calidad, los costes y el riesgo. Identificar cualquier desviación de los objetivos esperados. Evaluar el impacto de las desviaciones en el proyecto y en el programa general e informar los resultados a las partes interesadas. </a:t>
            </a:r>
          </a:p>
        </p:txBody>
      </p:sp>
      <p:sp>
        <p:nvSpPr>
          <p:cNvPr name="TextBox 8" id="8"/>
          <p:cNvSpPr txBox="true"/>
          <p:nvPr/>
        </p:nvSpPr>
        <p:spPr>
          <a:xfrm rot="0">
            <a:off x="10396242" y="1214735"/>
            <a:ext cx="2895600"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Métricas modelo</a:t>
            </a:r>
          </a:p>
        </p:txBody>
      </p:sp>
      <p:sp>
        <p:nvSpPr>
          <p:cNvPr name="TextBox 9" id="9"/>
          <p:cNvSpPr txBox="true"/>
          <p:nvPr/>
        </p:nvSpPr>
        <p:spPr>
          <a:xfrm rot="0">
            <a:off x="9342228" y="2364140"/>
            <a:ext cx="5977109" cy="3048000"/>
          </a:xfrm>
          <a:prstGeom prst="rect">
            <a:avLst/>
          </a:prstGeom>
        </p:spPr>
        <p:txBody>
          <a:bodyPr anchor="t" rtlCol="false" tIns="0" lIns="0" bIns="0" rIns="0">
            <a:spAutoFit/>
          </a:bodyPr>
          <a:lstStyle/>
          <a:p>
            <a:pPr algn="ctr">
              <a:lnSpc>
                <a:spcPts val="3029"/>
              </a:lnSpc>
            </a:pPr>
            <a:r>
              <a:rPr lang="en-US" sz="2524">
                <a:solidFill>
                  <a:srgbClr val="000000"/>
                </a:solidFill>
                <a:latin typeface="Muli"/>
              </a:rPr>
              <a:t>a. Porcentaje de actividades alineadas con el alcance y los resultados esperados </a:t>
            </a:r>
          </a:p>
          <a:p>
            <a:pPr algn="ctr">
              <a:lnSpc>
                <a:spcPts val="3029"/>
              </a:lnSpc>
            </a:pPr>
            <a:r>
              <a:rPr lang="en-US" sz="2524">
                <a:solidFill>
                  <a:srgbClr val="000000"/>
                </a:solidFill>
                <a:latin typeface="Muli"/>
              </a:rPr>
              <a:t>b. Porcentaje de desviaciones del plan abordadas </a:t>
            </a:r>
          </a:p>
          <a:p>
            <a:pPr algn="ctr">
              <a:lnSpc>
                <a:spcPts val="3029"/>
              </a:lnSpc>
            </a:pPr>
            <a:r>
              <a:rPr lang="en-US" sz="2524">
                <a:solidFill>
                  <a:srgbClr val="000000"/>
                </a:solidFill>
                <a:latin typeface="Muli"/>
              </a:rPr>
              <a:t>c. Frecuencia de revisiones del estado del proyecto </a:t>
            </a:r>
          </a:p>
          <a:p>
            <a:pPr algn="ctr">
              <a:lnSpc>
                <a:spcPts val="3029"/>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1292113" y="1261445"/>
            <a:ext cx="13357568" cy="7764111"/>
            <a:chOff x="0" y="0"/>
            <a:chExt cx="3685038" cy="2141935"/>
          </a:xfrm>
        </p:grpSpPr>
        <p:sp>
          <p:nvSpPr>
            <p:cNvPr name="Freeform 3" id="3"/>
            <p:cNvSpPr/>
            <p:nvPr/>
          </p:nvSpPr>
          <p:spPr>
            <a:xfrm flipH="false" flipV="false" rot="0">
              <a:off x="0" y="0"/>
              <a:ext cx="3685038" cy="2141935"/>
            </a:xfrm>
            <a:custGeom>
              <a:avLst/>
              <a:gdLst/>
              <a:ahLst/>
              <a:cxnLst/>
              <a:rect r="r" b="b" t="t" l="l"/>
              <a:pathLst>
                <a:path h="2141935" w="3685038">
                  <a:moveTo>
                    <a:pt x="15069" y="0"/>
                  </a:moveTo>
                  <a:lnTo>
                    <a:pt x="3669969" y="0"/>
                  </a:lnTo>
                  <a:cubicBezTo>
                    <a:pt x="3673965" y="0"/>
                    <a:pt x="3677798" y="1588"/>
                    <a:pt x="3680624" y="4414"/>
                  </a:cubicBezTo>
                  <a:cubicBezTo>
                    <a:pt x="3683450" y="7240"/>
                    <a:pt x="3685038" y="11073"/>
                    <a:pt x="3685038" y="15069"/>
                  </a:cubicBezTo>
                  <a:lnTo>
                    <a:pt x="3685038" y="2126866"/>
                  </a:lnTo>
                  <a:cubicBezTo>
                    <a:pt x="3685038" y="2135188"/>
                    <a:pt x="3678291" y="2141935"/>
                    <a:pt x="3669969" y="2141935"/>
                  </a:cubicBezTo>
                  <a:lnTo>
                    <a:pt x="15069" y="2141935"/>
                  </a:lnTo>
                  <a:cubicBezTo>
                    <a:pt x="6747" y="2141935"/>
                    <a:pt x="0" y="2135188"/>
                    <a:pt x="0" y="2126866"/>
                  </a:cubicBezTo>
                  <a:lnTo>
                    <a:pt x="0" y="15069"/>
                  </a:lnTo>
                  <a:cubicBezTo>
                    <a:pt x="0" y="6747"/>
                    <a:pt x="6747" y="0"/>
                    <a:pt x="15069"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4879489" y="1261445"/>
            <a:ext cx="2684939" cy="7764111"/>
            <a:chOff x="0" y="0"/>
            <a:chExt cx="740711" cy="2141935"/>
          </a:xfrm>
        </p:grpSpPr>
        <p:sp>
          <p:nvSpPr>
            <p:cNvPr name="Freeform 6" id="6"/>
            <p:cNvSpPr/>
            <p:nvPr/>
          </p:nvSpPr>
          <p:spPr>
            <a:xfrm flipH="false" flipV="false" rot="0">
              <a:off x="0" y="0"/>
              <a:ext cx="740711" cy="2141935"/>
            </a:xfrm>
            <a:custGeom>
              <a:avLst/>
              <a:gdLst/>
              <a:ahLst/>
              <a:cxnLst/>
              <a:rect r="r" b="b" t="t" l="l"/>
              <a:pathLst>
                <a:path h="2141935" w="740711">
                  <a:moveTo>
                    <a:pt x="74970" y="0"/>
                  </a:moveTo>
                  <a:lnTo>
                    <a:pt x="665741" y="0"/>
                  </a:lnTo>
                  <a:cubicBezTo>
                    <a:pt x="685625" y="0"/>
                    <a:pt x="704694" y="7899"/>
                    <a:pt x="718753" y="21958"/>
                  </a:cubicBezTo>
                  <a:cubicBezTo>
                    <a:pt x="732813" y="36018"/>
                    <a:pt x="740711" y="55087"/>
                    <a:pt x="740711" y="74970"/>
                  </a:cubicBezTo>
                  <a:lnTo>
                    <a:pt x="740711" y="2066965"/>
                  </a:lnTo>
                  <a:cubicBezTo>
                    <a:pt x="740711" y="2086848"/>
                    <a:pt x="732813" y="2105917"/>
                    <a:pt x="718753" y="2119977"/>
                  </a:cubicBezTo>
                  <a:cubicBezTo>
                    <a:pt x="704694" y="2134036"/>
                    <a:pt x="685625" y="2141935"/>
                    <a:pt x="665741" y="2141935"/>
                  </a:cubicBezTo>
                  <a:lnTo>
                    <a:pt x="74970" y="2141935"/>
                  </a:lnTo>
                  <a:cubicBezTo>
                    <a:pt x="55087" y="2141935"/>
                    <a:pt x="36018" y="2134036"/>
                    <a:pt x="21958" y="2119977"/>
                  </a:cubicBezTo>
                  <a:cubicBezTo>
                    <a:pt x="7899" y="2105917"/>
                    <a:pt x="0" y="2086848"/>
                    <a:pt x="0" y="2066965"/>
                  </a:cubicBezTo>
                  <a:lnTo>
                    <a:pt x="0" y="74970"/>
                  </a:lnTo>
                  <a:cubicBezTo>
                    <a:pt x="0" y="55087"/>
                    <a:pt x="7899" y="36018"/>
                    <a:pt x="21958" y="21958"/>
                  </a:cubicBezTo>
                  <a:cubicBezTo>
                    <a:pt x="36018" y="7899"/>
                    <a:pt x="55087" y="0"/>
                    <a:pt x="74970"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2955528" y="669925"/>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4600113" y="146050"/>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520151" y="1391182"/>
            <a:ext cx="13129530" cy="2686050"/>
          </a:xfrm>
          <a:prstGeom prst="rect">
            <a:avLst/>
          </a:prstGeom>
        </p:spPr>
        <p:txBody>
          <a:bodyPr anchor="t" rtlCol="false" tIns="0" lIns="0" bIns="0" rIns="0">
            <a:spAutoFit/>
          </a:bodyPr>
          <a:lstStyle/>
          <a:p>
            <a:pPr>
              <a:lnSpc>
                <a:spcPts val="2639"/>
              </a:lnSpc>
            </a:pPr>
            <a:r>
              <a:rPr lang="en-US" sz="2199">
                <a:solidFill>
                  <a:srgbClr val="000000"/>
                </a:solidFill>
                <a:latin typeface="Arial Bold"/>
              </a:rPr>
              <a:t>1.</a:t>
            </a:r>
            <a:r>
              <a:rPr lang="en-US" sz="2199">
                <a:solidFill>
                  <a:srgbClr val="000000"/>
                </a:solidFill>
                <a:latin typeface="Arial"/>
              </a:rPr>
              <a:t> Identificar todos los activos adquiridos en un registro de activos que recoja el estado actual. Los activos se reportan en la hoja del balance; se compran o crean para aumentar el valor de una compañía o beneficiar las operaciones de la empresa (p. ej. hardware y software).Identificar todos los activos adquiridos y mantener el alineamiento con los procesos de gestión de la configuración y gestión de cambios, el sistema de gestión de la configuración y los datos de contabilidad financiera.</a:t>
            </a:r>
          </a:p>
          <a:p>
            <a:pPr>
              <a:lnSpc>
                <a:spcPts val="2639"/>
              </a:lnSpc>
            </a:pPr>
            <a:r>
              <a:rPr lang="en-US" sz="2199">
                <a:solidFill>
                  <a:srgbClr val="000000"/>
                </a:solidFill>
                <a:latin typeface="Arial Bold"/>
              </a:rPr>
              <a:t>2.</a:t>
            </a:r>
            <a:r>
              <a:rPr lang="en-US" sz="2199">
                <a:solidFill>
                  <a:srgbClr val="000000"/>
                </a:solidFill>
                <a:latin typeface="Arial"/>
              </a:rPr>
              <a:t> Identificar requisitos legales, regulatorios o contractuales que deban abordar se al gestionar el activo.</a:t>
            </a:r>
          </a:p>
          <a:p>
            <a:pPr>
              <a:lnSpc>
                <a:spcPts val="2639"/>
              </a:lnSpc>
            </a:pPr>
            <a:r>
              <a:rPr lang="en-US" sz="2199">
                <a:solidFill>
                  <a:srgbClr val="000000"/>
                </a:solidFill>
                <a:latin typeface="Arial Bold"/>
              </a:rPr>
              <a:t>3.</a:t>
            </a:r>
            <a:r>
              <a:rPr lang="en-US" sz="2199">
                <a:solidFill>
                  <a:srgbClr val="000000"/>
                </a:solidFill>
                <a:latin typeface="Arial"/>
              </a:rPr>
              <a:t> Comprobar que los activos son adecuados para su propósito (es decir, que se puedan usar).</a:t>
            </a:r>
          </a:p>
          <a:p>
            <a:pPr algn="just">
              <a:lnSpc>
                <a:spcPts val="2400"/>
              </a:lnSpc>
              <a:spcBef>
                <a:spcPct val="0"/>
              </a:spcBef>
            </a:pPr>
          </a:p>
        </p:txBody>
      </p:sp>
      <p:sp>
        <p:nvSpPr>
          <p:cNvPr name="AutoShape 11" id="11"/>
          <p:cNvSpPr/>
          <p:nvPr/>
        </p:nvSpPr>
        <p:spPr>
          <a:xfrm>
            <a:off x="1292113" y="4410607"/>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4879489" y="2329128"/>
            <a:ext cx="2684939" cy="755651"/>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Arial"/>
              </a:rPr>
              <a:t>2</a:t>
            </a:r>
          </a:p>
        </p:txBody>
      </p:sp>
      <p:sp>
        <p:nvSpPr>
          <p:cNvPr name="TextBox 13" id="13"/>
          <p:cNvSpPr txBox="true"/>
          <p:nvPr/>
        </p:nvSpPr>
        <p:spPr>
          <a:xfrm rot="0">
            <a:off x="1520151" y="4610632"/>
            <a:ext cx="13129530" cy="387350"/>
          </a:xfrm>
          <a:prstGeom prst="rect">
            <a:avLst/>
          </a:prstGeom>
        </p:spPr>
        <p:txBody>
          <a:bodyPr anchor="t" rtlCol="false" tIns="0" lIns="0" bIns="0" rIns="0">
            <a:spAutoFit/>
          </a:bodyPr>
          <a:lstStyle/>
          <a:p>
            <a:pPr>
              <a:lnSpc>
                <a:spcPts val="2800"/>
              </a:lnSpc>
              <a:spcBef>
                <a:spcPct val="0"/>
              </a:spcBef>
            </a:pPr>
            <a:r>
              <a:rPr lang="en-US" sz="2000">
                <a:solidFill>
                  <a:srgbClr val="000000"/>
                </a:solidFill>
                <a:latin typeface="Arial Bold"/>
              </a:rPr>
              <a:t>4.</a:t>
            </a:r>
            <a:r>
              <a:rPr lang="en-US" sz="2000">
                <a:solidFill>
                  <a:srgbClr val="000000"/>
                </a:solidFill>
                <a:latin typeface="Arial"/>
              </a:rPr>
              <a:t> Garantizar la contabilidad de todos los activos.</a:t>
            </a:r>
          </a:p>
        </p:txBody>
      </p:sp>
      <p:sp>
        <p:nvSpPr>
          <p:cNvPr name="AutoShape 14" id="14"/>
          <p:cNvSpPr/>
          <p:nvPr/>
        </p:nvSpPr>
        <p:spPr>
          <a:xfrm>
            <a:off x="1292113" y="5143500"/>
            <a:ext cx="16272315" cy="0"/>
          </a:xfrm>
          <a:prstGeom prst="line">
            <a:avLst/>
          </a:prstGeom>
          <a:ln cap="flat" w="38100">
            <a:solidFill>
              <a:srgbClr val="000000"/>
            </a:solidFill>
            <a:prstDash val="solid"/>
            <a:headEnd type="diamond" len="lg" w="lg"/>
            <a:tailEnd type="diamond" len="lg" w="lg"/>
          </a:ln>
        </p:spPr>
      </p:sp>
      <p:sp>
        <p:nvSpPr>
          <p:cNvPr name="TextBox 15" id="15"/>
          <p:cNvSpPr txBox="true"/>
          <p:nvPr/>
        </p:nvSpPr>
        <p:spPr>
          <a:xfrm rot="0">
            <a:off x="14879489" y="4368800"/>
            <a:ext cx="2684939" cy="755650"/>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Arial"/>
              </a:rPr>
              <a:t>3</a:t>
            </a:r>
          </a:p>
        </p:txBody>
      </p:sp>
      <p:sp>
        <p:nvSpPr>
          <p:cNvPr name="TextBox 16" id="16"/>
          <p:cNvSpPr txBox="true"/>
          <p:nvPr/>
        </p:nvSpPr>
        <p:spPr>
          <a:xfrm rot="0">
            <a:off x="1520151" y="5362575"/>
            <a:ext cx="13079962" cy="1797050"/>
          </a:xfrm>
          <a:prstGeom prst="rect">
            <a:avLst/>
          </a:prstGeom>
        </p:spPr>
        <p:txBody>
          <a:bodyPr anchor="t" rtlCol="false" tIns="0" lIns="0" bIns="0" rIns="0">
            <a:spAutoFit/>
          </a:bodyPr>
          <a:lstStyle/>
          <a:p>
            <a:pPr>
              <a:lnSpc>
                <a:spcPts val="2800"/>
              </a:lnSpc>
            </a:pPr>
            <a:r>
              <a:rPr lang="en-US" sz="2000">
                <a:solidFill>
                  <a:srgbClr val="000000"/>
                </a:solidFill>
                <a:latin typeface="Arial Bold"/>
              </a:rPr>
              <a:t>5. </a:t>
            </a:r>
            <a:r>
              <a:rPr lang="en-US" sz="2000">
                <a:solidFill>
                  <a:srgbClr val="000000"/>
                </a:solidFill>
                <a:latin typeface="Arial"/>
              </a:rPr>
              <a:t>Comprobarla existenciade todos los activos adquiridos mediante comprobaciones y conciliación regulares de inventario físico y lógico. Incluir el uso de herramientas de descubrimiento de software.</a:t>
            </a:r>
          </a:p>
          <a:p>
            <a:pPr>
              <a:lnSpc>
                <a:spcPts val="2800"/>
              </a:lnSpc>
            </a:pPr>
            <a:r>
              <a:rPr lang="en-US" sz="2000">
                <a:solidFill>
                  <a:srgbClr val="000000"/>
                </a:solidFill>
                <a:latin typeface="Arial Bold"/>
              </a:rPr>
              <a:t>6. </a:t>
            </a:r>
            <a:r>
              <a:rPr lang="en-US" sz="2000">
                <a:solidFill>
                  <a:srgbClr val="000000"/>
                </a:solidFill>
                <a:latin typeface="Arial"/>
              </a:rPr>
              <a:t>Determinar regularmente si cada activo continúa proporcionando valor. De ser así, estimar la vida útil esperada durante la que proporcionará valor.</a:t>
            </a:r>
          </a:p>
          <a:p>
            <a:pPr algn="ctr">
              <a:lnSpc>
                <a:spcPts val="2800"/>
              </a:lnSpc>
              <a:spcBef>
                <a:spcPct val="0"/>
              </a:spcBef>
            </a:pPr>
          </a:p>
        </p:txBody>
      </p:sp>
      <p:sp>
        <p:nvSpPr>
          <p:cNvPr name="TextBox 17" id="17"/>
          <p:cNvSpPr txBox="true"/>
          <p:nvPr/>
        </p:nvSpPr>
        <p:spPr>
          <a:xfrm rot="0">
            <a:off x="16078429" y="5634037"/>
            <a:ext cx="287060"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4</a:t>
            </a:r>
          </a:p>
        </p:txBody>
      </p:sp>
    </p:spTree>
  </p:cSld>
  <p:clrMapOvr>
    <a:masterClrMapping/>
  </p:clrMapOvr>
</p:sld>
</file>

<file path=ppt/slides/slide40.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1007842"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734835" y="531257"/>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223211" y="1344452"/>
            <a:ext cx="14094541" cy="3095625"/>
          </a:xfrm>
          <a:prstGeom prst="rect">
            <a:avLst/>
          </a:prstGeom>
        </p:spPr>
        <p:txBody>
          <a:bodyPr anchor="t" rtlCol="false" tIns="0" lIns="0" bIns="0" rIns="0">
            <a:spAutoFit/>
          </a:bodyPr>
          <a:lstStyle/>
          <a:p>
            <a:pPr algn="just">
              <a:lnSpc>
                <a:spcPts val="2400"/>
              </a:lnSpc>
            </a:pPr>
            <a:r>
              <a:rPr lang="en-US" sz="2000">
                <a:solidFill>
                  <a:srgbClr val="000000"/>
                </a:solidFill>
                <a:latin typeface="Arial"/>
              </a:rPr>
              <a:t>1. Establecer y usar una serie de criterios de proyecto incluidos, pero no limitados a, el alcance, beneficio esperado para el negocio, calendario, calidad, coste y nivel de riesgo. </a:t>
            </a:r>
          </a:p>
          <a:p>
            <a:pPr algn="just">
              <a:lnSpc>
                <a:spcPts val="2400"/>
              </a:lnSpc>
            </a:pPr>
            <a:r>
              <a:rPr lang="en-US" sz="2000">
                <a:solidFill>
                  <a:srgbClr val="000000"/>
                </a:solidFill>
                <a:latin typeface="Arial"/>
              </a:rPr>
              <a:t>2. Informar a las partes interesadas identificadas clave acerca del progreso del proyecto, desviaciones con respecto a los criterios clave de rendimiento del proyecto establecidos (como, pero no limitado a, los beneficios empresariales esperados), y posibles efectos positivos y negativos en el proyecto. </a:t>
            </a:r>
          </a:p>
          <a:p>
            <a:pPr algn="just">
              <a:lnSpc>
                <a:spcPts val="2400"/>
              </a:lnSpc>
            </a:pPr>
            <a:r>
              <a:rPr lang="en-US" sz="2000">
                <a:solidFill>
                  <a:srgbClr val="000000"/>
                </a:solidFill>
                <a:latin typeface="Arial"/>
              </a:rPr>
              <a:t>3. Documentar y enviar los cambios necesarios a las partes interesadas clave del proyecto para su aprobación antes de su adopción. Comunicar los criterios revisados a los gestores de proyecto para su uso en futuros informes de rendimiento. </a:t>
            </a:r>
          </a:p>
          <a:p>
            <a:pPr algn="just">
              <a:lnSpc>
                <a:spcPts val="2400"/>
              </a:lnSpc>
            </a:pPr>
            <a:r>
              <a:rPr lang="en-US" sz="2000">
                <a:solidFill>
                  <a:srgbClr val="000000"/>
                </a:solidFill>
                <a:latin typeface="Arial"/>
              </a:rPr>
              <a:t>4. Para los entregables producidos en cada iteración, entrega o fase del proyecto, obtener aprobación y conformidad de los gestores y usuarios designados en las funciones de negocio y de TI afectadas. </a:t>
            </a:r>
          </a:p>
          <a:p>
            <a:pPr algn="just">
              <a:lnSpc>
                <a:spcPts val="2400"/>
              </a:lnSpc>
              <a:spcBef>
                <a:spcPct val="0"/>
              </a:spcBef>
            </a:pPr>
          </a:p>
        </p:txBody>
      </p:sp>
      <p:sp>
        <p:nvSpPr>
          <p:cNvPr name="AutoShape 11" id="11"/>
          <p:cNvSpPr/>
          <p:nvPr/>
        </p:nvSpPr>
        <p:spPr>
          <a:xfrm>
            <a:off x="1028700" y="4459127"/>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6421974" y="2547777"/>
            <a:ext cx="28408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2</a:t>
            </a:r>
          </a:p>
        </p:txBody>
      </p:sp>
      <p:sp>
        <p:nvSpPr>
          <p:cNvPr name="TextBox 13" id="13"/>
          <p:cNvSpPr txBox="true"/>
          <p:nvPr/>
        </p:nvSpPr>
        <p:spPr>
          <a:xfrm rot="0">
            <a:off x="1223211" y="4454525"/>
            <a:ext cx="14289053" cy="2854325"/>
          </a:xfrm>
          <a:prstGeom prst="rect">
            <a:avLst/>
          </a:prstGeom>
        </p:spPr>
        <p:txBody>
          <a:bodyPr anchor="t" rtlCol="false" tIns="0" lIns="0" bIns="0" rIns="0">
            <a:spAutoFit/>
          </a:bodyPr>
          <a:lstStyle/>
          <a:p>
            <a:pPr>
              <a:lnSpc>
                <a:spcPts val="2800"/>
              </a:lnSpc>
            </a:pPr>
            <a:r>
              <a:rPr lang="en-US" sz="2000">
                <a:solidFill>
                  <a:srgbClr val="000000"/>
                </a:solidFill>
                <a:latin typeface="Arial"/>
              </a:rPr>
              <a:t>5. Basar el proceso de aprobación en criterios de aceptación definidos, acordados con las partes interesadas clave antes del comienzo de la fase del proyecto o iteración entregable. </a:t>
            </a:r>
          </a:p>
          <a:p>
            <a:pPr>
              <a:lnSpc>
                <a:spcPts val="2800"/>
              </a:lnSpc>
            </a:pPr>
            <a:r>
              <a:rPr lang="en-US" sz="2000">
                <a:solidFill>
                  <a:srgbClr val="000000"/>
                </a:solidFill>
                <a:latin typeface="Arial"/>
              </a:rPr>
              <a:t>6. Evaluar el proyecto en las fases, liberaciones o iteraciones mayores acordadas. Establecer decisiones formales de seguir o no seguir adelante conforme a los criterios críticos de éxito predeterminados. </a:t>
            </a:r>
          </a:p>
          <a:p>
            <a:pPr>
              <a:lnSpc>
                <a:spcPts val="2800"/>
              </a:lnSpc>
              <a:spcBef>
                <a:spcPct val="0"/>
              </a:spcBef>
            </a:pPr>
            <a:r>
              <a:rPr lang="en-US" sz="2000">
                <a:solidFill>
                  <a:srgbClr val="000000"/>
                </a:solidFill>
                <a:latin typeface="Arial"/>
              </a:rPr>
              <a:t>7. Establecer y activar un sistema de control de cambio para el proyecto con la finalidad de que todos los cambios de la línea de referencia del proyecto (p. ej. alcance, beneficios de negocio esperados, calendario, calidad, coste, nivel de riesgo) se revisen, aprueben e incorporen en el plan integrado del proyectos en línea con el marco de gobierno de proyectos y programas. </a:t>
            </a:r>
          </a:p>
        </p:txBody>
      </p:sp>
      <p:sp>
        <p:nvSpPr>
          <p:cNvPr name="TextBox 14" id="14"/>
          <p:cNvSpPr txBox="true"/>
          <p:nvPr/>
        </p:nvSpPr>
        <p:spPr>
          <a:xfrm rot="0">
            <a:off x="16421974" y="5857875"/>
            <a:ext cx="285988"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3</a:t>
            </a:r>
          </a:p>
        </p:txBody>
      </p:sp>
      <p:sp>
        <p:nvSpPr>
          <p:cNvPr name="AutoShape 15" id="15"/>
          <p:cNvSpPr/>
          <p:nvPr/>
        </p:nvSpPr>
        <p:spPr>
          <a:xfrm>
            <a:off x="1007842" y="7327900"/>
            <a:ext cx="16272315" cy="0"/>
          </a:xfrm>
          <a:prstGeom prst="line">
            <a:avLst/>
          </a:prstGeom>
          <a:ln cap="flat" w="38100">
            <a:solidFill>
              <a:srgbClr val="000000"/>
            </a:solidFill>
            <a:prstDash val="solid"/>
            <a:headEnd type="diamond" len="lg" w="lg"/>
            <a:tailEnd type="diamond" len="lg" w="lg"/>
          </a:ln>
        </p:spPr>
      </p:sp>
      <p:sp>
        <p:nvSpPr>
          <p:cNvPr name="TextBox 16" id="16"/>
          <p:cNvSpPr txBox="true"/>
          <p:nvPr/>
        </p:nvSpPr>
        <p:spPr>
          <a:xfrm rot="0">
            <a:off x="1223211" y="7437437"/>
            <a:ext cx="14094541" cy="2501900"/>
          </a:xfrm>
          <a:prstGeom prst="rect">
            <a:avLst/>
          </a:prstGeom>
        </p:spPr>
        <p:txBody>
          <a:bodyPr anchor="t" rtlCol="false" tIns="0" lIns="0" bIns="0" rIns="0">
            <a:spAutoFit/>
          </a:bodyPr>
          <a:lstStyle/>
          <a:p>
            <a:pPr>
              <a:lnSpc>
                <a:spcPts val="2800"/>
              </a:lnSpc>
            </a:pPr>
            <a:r>
              <a:rPr lang="en-US" sz="2000">
                <a:solidFill>
                  <a:srgbClr val="000000"/>
                </a:solidFill>
                <a:latin typeface="Arial"/>
              </a:rPr>
              <a:t>8. Medir el rendimiento de los proyectos con respecto a los criterios clave de rendimiento del proyecto. Analizar las desviaciones causadas con respecto a los criterios clave de rendimiento del proyecto y evaluar los efectos positivos y negativos en el proyecto. </a:t>
            </a:r>
          </a:p>
          <a:p>
            <a:pPr>
              <a:lnSpc>
                <a:spcPts val="2800"/>
              </a:lnSpc>
            </a:pPr>
            <a:r>
              <a:rPr lang="en-US" sz="2000">
                <a:solidFill>
                  <a:srgbClr val="000000"/>
                </a:solidFill>
                <a:latin typeface="Arial"/>
              </a:rPr>
              <a:t>9. Supervisar los cambios en el proyecto y revisar los criterios clave de rendimiento del proyecto para determinar si siguen representando medidas de progreso válidas. </a:t>
            </a:r>
          </a:p>
          <a:p>
            <a:pPr>
              <a:lnSpc>
                <a:spcPts val="2800"/>
              </a:lnSpc>
            </a:pPr>
            <a:r>
              <a:rPr lang="en-US" sz="2000">
                <a:solidFill>
                  <a:srgbClr val="000000"/>
                </a:solidFill>
                <a:latin typeface="Arial"/>
              </a:rPr>
              <a:t>10. Recomendar y supervisar medidas correctivas, cuando sea necesario, conforme al marco de gobierno del proyecto. </a:t>
            </a:r>
          </a:p>
          <a:p>
            <a:pPr>
              <a:lnSpc>
                <a:spcPts val="2800"/>
              </a:lnSpc>
              <a:spcBef>
                <a:spcPct val="0"/>
              </a:spcBef>
            </a:pPr>
          </a:p>
        </p:txBody>
      </p:sp>
      <p:sp>
        <p:nvSpPr>
          <p:cNvPr name="TextBox 17" id="17"/>
          <p:cNvSpPr txBox="true"/>
          <p:nvPr/>
        </p:nvSpPr>
        <p:spPr>
          <a:xfrm rot="0">
            <a:off x="16421438" y="8061325"/>
            <a:ext cx="287060"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4</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894831" y="2040616"/>
            <a:ext cx="5977109" cy="5977109"/>
          </a:xfrm>
          <a:custGeom>
            <a:avLst/>
            <a:gdLst/>
            <a:ahLst/>
            <a:cxnLst/>
            <a:rect r="r" b="b" t="t" l="l"/>
            <a:pathLst>
              <a:path h="5977109" w="5977109">
                <a:moveTo>
                  <a:pt x="0" y="0"/>
                </a:moveTo>
                <a:lnTo>
                  <a:pt x="5977109" y="0"/>
                </a:lnTo>
                <a:lnTo>
                  <a:pt x="5977109"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345481" y="2040616"/>
            <a:ext cx="5977109" cy="5977109"/>
          </a:xfrm>
          <a:custGeom>
            <a:avLst/>
            <a:gdLst/>
            <a:ahLst/>
            <a:cxnLst/>
            <a:rect r="r" b="b" t="t" l="l"/>
            <a:pathLst>
              <a:path h="5977109" w="5977109">
                <a:moveTo>
                  <a:pt x="0" y="0"/>
                </a:moveTo>
                <a:lnTo>
                  <a:pt x="5977108" y="0"/>
                </a:lnTo>
                <a:lnTo>
                  <a:pt x="5977108"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2577405" y="1214735"/>
            <a:ext cx="3370421"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Práctica de gestión</a:t>
            </a:r>
          </a:p>
        </p:txBody>
      </p:sp>
      <p:sp>
        <p:nvSpPr>
          <p:cNvPr name="TextBox 7" id="7"/>
          <p:cNvSpPr txBox="true"/>
          <p:nvPr/>
        </p:nvSpPr>
        <p:spPr>
          <a:xfrm rot="0">
            <a:off x="2286590" y="2373665"/>
            <a:ext cx="5193590" cy="4076700"/>
          </a:xfrm>
          <a:prstGeom prst="rect">
            <a:avLst/>
          </a:prstGeom>
        </p:spPr>
        <p:txBody>
          <a:bodyPr anchor="t" rtlCol="false" tIns="0" lIns="0" bIns="0" rIns="0">
            <a:spAutoFit/>
          </a:bodyPr>
          <a:lstStyle/>
          <a:p>
            <a:pPr algn="ctr">
              <a:lnSpc>
                <a:spcPts val="2991"/>
              </a:lnSpc>
            </a:pPr>
            <a:r>
              <a:rPr lang="en-US" sz="2492">
                <a:solidFill>
                  <a:srgbClr val="000000"/>
                </a:solidFill>
                <a:latin typeface="Muli Bold"/>
              </a:rPr>
              <a:t>BAI11.08 Gestionar los recursos del proyecto y los paquetes de trabajo. </a:t>
            </a:r>
          </a:p>
          <a:p>
            <a:pPr algn="ctr">
              <a:lnSpc>
                <a:spcPts val="2991"/>
              </a:lnSpc>
            </a:pPr>
          </a:p>
          <a:p>
            <a:pPr algn="ctr">
              <a:lnSpc>
                <a:spcPts val="2991"/>
              </a:lnSpc>
              <a:spcBef>
                <a:spcPct val="0"/>
              </a:spcBef>
            </a:pPr>
            <a:r>
              <a:rPr lang="en-US" sz="2492">
                <a:solidFill>
                  <a:srgbClr val="000000"/>
                </a:solidFill>
                <a:latin typeface="Muli"/>
              </a:rPr>
              <a:t>Gestionar los paquetes de trabajos asociados al proyecto mediante el establecimiento de requisitos formales para autorizarlos y aceptarlos y, asignar y coordinar los recursos de negocio y de TI apropiados.</a:t>
            </a:r>
            <a:r>
              <a:rPr lang="en-US" sz="2492">
                <a:solidFill>
                  <a:srgbClr val="000000"/>
                </a:solidFill>
                <a:latin typeface="Muli Bold"/>
              </a:rPr>
              <a:t> </a:t>
            </a:r>
          </a:p>
        </p:txBody>
      </p:sp>
      <p:sp>
        <p:nvSpPr>
          <p:cNvPr name="TextBox 8" id="8"/>
          <p:cNvSpPr txBox="true"/>
          <p:nvPr/>
        </p:nvSpPr>
        <p:spPr>
          <a:xfrm rot="0">
            <a:off x="10396242" y="1214735"/>
            <a:ext cx="2895600"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Métricas modelo</a:t>
            </a:r>
          </a:p>
        </p:txBody>
      </p:sp>
      <p:sp>
        <p:nvSpPr>
          <p:cNvPr name="TextBox 9" id="9"/>
          <p:cNvSpPr txBox="true"/>
          <p:nvPr/>
        </p:nvSpPr>
        <p:spPr>
          <a:xfrm rot="0">
            <a:off x="9342228" y="2364140"/>
            <a:ext cx="5977109" cy="3048000"/>
          </a:xfrm>
          <a:prstGeom prst="rect">
            <a:avLst/>
          </a:prstGeom>
        </p:spPr>
        <p:txBody>
          <a:bodyPr anchor="t" rtlCol="false" tIns="0" lIns="0" bIns="0" rIns="0">
            <a:spAutoFit/>
          </a:bodyPr>
          <a:lstStyle/>
          <a:p>
            <a:pPr algn="ctr">
              <a:lnSpc>
                <a:spcPts val="3029"/>
              </a:lnSpc>
            </a:pPr>
            <a:r>
              <a:rPr lang="en-US" sz="2524">
                <a:solidFill>
                  <a:srgbClr val="000000"/>
                </a:solidFill>
                <a:latin typeface="Muli"/>
              </a:rPr>
              <a:t>a. Número de problemas de recursos (p. ej., habilidades, capacidad) </a:t>
            </a:r>
          </a:p>
          <a:p>
            <a:pPr algn="ctr">
              <a:lnSpc>
                <a:spcPts val="3029"/>
              </a:lnSpc>
            </a:pPr>
          </a:p>
          <a:p>
            <a:pPr algn="ctr">
              <a:lnSpc>
                <a:spcPts val="3029"/>
              </a:lnSpc>
            </a:pPr>
            <a:r>
              <a:rPr lang="en-US" sz="2524">
                <a:solidFill>
                  <a:srgbClr val="000000"/>
                </a:solidFill>
                <a:latin typeface="Muli"/>
              </a:rPr>
              <a:t>b. Número de roles, responsabilidades y prerrogativas del gestor del proyecto, personal asignado y otras partes involucradas, claramente definidas </a:t>
            </a:r>
          </a:p>
          <a:p>
            <a:pPr algn="ctr">
              <a:lnSpc>
                <a:spcPts val="3029"/>
              </a:lnSpc>
              <a:spcBef>
                <a:spcPct val="0"/>
              </a:spcBef>
            </a:pPr>
          </a:p>
        </p:txBody>
      </p:sp>
    </p:spTree>
  </p:cSld>
  <p:clrMapOvr>
    <a:masterClrMapping/>
  </p:clrMapOvr>
</p:sld>
</file>

<file path=ppt/slides/slide42.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1007842"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734835" y="531257"/>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223211" y="1344452"/>
            <a:ext cx="14094541" cy="6143625"/>
          </a:xfrm>
          <a:prstGeom prst="rect">
            <a:avLst/>
          </a:prstGeom>
        </p:spPr>
        <p:txBody>
          <a:bodyPr anchor="t" rtlCol="false" tIns="0" lIns="0" bIns="0" rIns="0">
            <a:spAutoFit/>
          </a:bodyPr>
          <a:lstStyle/>
          <a:p>
            <a:pPr algn="just">
              <a:lnSpc>
                <a:spcPts val="2400"/>
              </a:lnSpc>
            </a:pPr>
            <a:r>
              <a:rPr lang="en-US" sz="2000">
                <a:solidFill>
                  <a:srgbClr val="000000"/>
                </a:solidFill>
                <a:latin typeface="Arial"/>
              </a:rPr>
              <a:t>1. Identificar las necesidades de recursos del negocio y de TI para el proyecto y asignar roles y responsabilidades adecuados, con escalamiento, y autoridad para la toma de decisiones acordadas y comprendidas. </a:t>
            </a:r>
          </a:p>
          <a:p>
            <a:pPr algn="just">
              <a:lnSpc>
                <a:spcPts val="2400"/>
              </a:lnSpc>
            </a:pPr>
          </a:p>
          <a:p>
            <a:pPr algn="just">
              <a:lnSpc>
                <a:spcPts val="2400"/>
              </a:lnSpc>
            </a:pPr>
            <a:r>
              <a:rPr lang="en-US" sz="2000">
                <a:solidFill>
                  <a:srgbClr val="000000"/>
                </a:solidFill>
                <a:latin typeface="Arial"/>
              </a:rPr>
              <a:t>2. Identificar las habilidades y tiempo requeridos por todos los individuos involucrados en las fases del proyecto con relación a los roles definidos. Asignar personal a los roles conforme a la información de habilidades disponibles (p. ej., matriz de habilidades de TI). </a:t>
            </a:r>
          </a:p>
          <a:p>
            <a:pPr algn="just">
              <a:lnSpc>
                <a:spcPts val="2400"/>
              </a:lnSpc>
            </a:pPr>
          </a:p>
          <a:p>
            <a:pPr algn="just">
              <a:lnSpc>
                <a:spcPts val="2400"/>
              </a:lnSpc>
            </a:pPr>
            <a:r>
              <a:rPr lang="en-US" sz="2000">
                <a:solidFill>
                  <a:srgbClr val="000000"/>
                </a:solidFill>
                <a:latin typeface="Arial"/>
              </a:rPr>
              <a:t>3. Utilizar una gestión de proyectos experta y los recursos de líderes de equipo con las habilidades apropiadas al tamaño, complejidad y riesgo del proyecto. </a:t>
            </a:r>
          </a:p>
          <a:p>
            <a:pPr algn="just">
              <a:lnSpc>
                <a:spcPts val="2400"/>
              </a:lnSpc>
            </a:pPr>
          </a:p>
          <a:p>
            <a:pPr algn="just">
              <a:lnSpc>
                <a:spcPts val="2400"/>
              </a:lnSpc>
            </a:pPr>
            <a:r>
              <a:rPr lang="en-US" sz="2000">
                <a:solidFill>
                  <a:srgbClr val="000000"/>
                </a:solidFill>
                <a:latin typeface="Arial"/>
              </a:rPr>
              <a:t>4. Considerar y definir claramente los roles y responsabilidades de otras partes involucradas, incluyendo finanzas, legal, adquisiciones, recursos humanos, auditoría interna y cumplimiento. </a:t>
            </a:r>
          </a:p>
          <a:p>
            <a:pPr algn="just">
              <a:lnSpc>
                <a:spcPts val="2400"/>
              </a:lnSpc>
            </a:pPr>
          </a:p>
          <a:p>
            <a:pPr algn="just">
              <a:lnSpc>
                <a:spcPts val="2400"/>
              </a:lnSpc>
            </a:pPr>
            <a:r>
              <a:rPr lang="en-US" sz="2000">
                <a:solidFill>
                  <a:srgbClr val="000000"/>
                </a:solidFill>
                <a:latin typeface="Arial"/>
              </a:rPr>
              <a:t>5. Definir y acordar claramente la responsabilidad de la adquisición y gestión de productos y servicios de terceros y, gestionar la relación. </a:t>
            </a:r>
          </a:p>
          <a:p>
            <a:pPr algn="just">
              <a:lnSpc>
                <a:spcPts val="2400"/>
              </a:lnSpc>
            </a:pPr>
          </a:p>
          <a:p>
            <a:pPr algn="just">
              <a:lnSpc>
                <a:spcPts val="2400"/>
              </a:lnSpc>
            </a:pPr>
            <a:r>
              <a:rPr lang="en-US" sz="2000">
                <a:solidFill>
                  <a:srgbClr val="000000"/>
                </a:solidFill>
                <a:latin typeface="Arial"/>
              </a:rPr>
              <a:t>6. Identificar y autorizar la ejecución del trabajo conforme al plan del proyecto. </a:t>
            </a:r>
          </a:p>
          <a:p>
            <a:pPr algn="just">
              <a:lnSpc>
                <a:spcPts val="2400"/>
              </a:lnSpc>
            </a:pPr>
          </a:p>
          <a:p>
            <a:pPr algn="just">
              <a:lnSpc>
                <a:spcPts val="2400"/>
              </a:lnSpc>
            </a:pPr>
            <a:r>
              <a:rPr lang="en-US" sz="2000">
                <a:solidFill>
                  <a:srgbClr val="000000"/>
                </a:solidFill>
                <a:latin typeface="Arial"/>
              </a:rPr>
              <a:t>7. Identificar las brechas del plan del proyecto y proporcionar retroalimentación al gestor de proyectos para que las corrija. </a:t>
            </a:r>
          </a:p>
          <a:p>
            <a:pPr algn="just">
              <a:lnSpc>
                <a:spcPts val="2400"/>
              </a:lnSpc>
              <a:spcBef>
                <a:spcPct val="0"/>
              </a:spcBef>
            </a:pPr>
          </a:p>
        </p:txBody>
      </p:sp>
      <p:sp>
        <p:nvSpPr>
          <p:cNvPr name="AutoShape 11" id="11"/>
          <p:cNvSpPr/>
          <p:nvPr/>
        </p:nvSpPr>
        <p:spPr>
          <a:xfrm>
            <a:off x="1028700" y="7626319"/>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6421996" y="4071777"/>
            <a:ext cx="28408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2</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894831" y="2040616"/>
            <a:ext cx="5977109" cy="5977109"/>
          </a:xfrm>
          <a:custGeom>
            <a:avLst/>
            <a:gdLst/>
            <a:ahLst/>
            <a:cxnLst/>
            <a:rect r="r" b="b" t="t" l="l"/>
            <a:pathLst>
              <a:path h="5977109" w="5977109">
                <a:moveTo>
                  <a:pt x="0" y="0"/>
                </a:moveTo>
                <a:lnTo>
                  <a:pt x="5977109" y="0"/>
                </a:lnTo>
                <a:lnTo>
                  <a:pt x="5977109"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345481" y="2040616"/>
            <a:ext cx="5977109" cy="5977109"/>
          </a:xfrm>
          <a:custGeom>
            <a:avLst/>
            <a:gdLst/>
            <a:ahLst/>
            <a:cxnLst/>
            <a:rect r="r" b="b" t="t" l="l"/>
            <a:pathLst>
              <a:path h="5977109" w="5977109">
                <a:moveTo>
                  <a:pt x="0" y="0"/>
                </a:moveTo>
                <a:lnTo>
                  <a:pt x="5977108" y="0"/>
                </a:lnTo>
                <a:lnTo>
                  <a:pt x="5977108" y="5977109"/>
                </a:lnTo>
                <a:lnTo>
                  <a:pt x="0" y="5977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2577405" y="1214735"/>
            <a:ext cx="3370421"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Práctica de gestión</a:t>
            </a:r>
          </a:p>
        </p:txBody>
      </p:sp>
      <p:sp>
        <p:nvSpPr>
          <p:cNvPr name="TextBox 7" id="7"/>
          <p:cNvSpPr txBox="true"/>
          <p:nvPr/>
        </p:nvSpPr>
        <p:spPr>
          <a:xfrm rot="0">
            <a:off x="2286590" y="2354615"/>
            <a:ext cx="5193590" cy="5286375"/>
          </a:xfrm>
          <a:prstGeom prst="rect">
            <a:avLst/>
          </a:prstGeom>
        </p:spPr>
        <p:txBody>
          <a:bodyPr anchor="t" rtlCol="false" tIns="0" lIns="0" bIns="0" rIns="0">
            <a:spAutoFit/>
          </a:bodyPr>
          <a:lstStyle/>
          <a:p>
            <a:pPr algn="ctr">
              <a:lnSpc>
                <a:spcPts val="2400"/>
              </a:lnSpc>
            </a:pPr>
            <a:r>
              <a:rPr lang="en-US" sz="2000">
                <a:solidFill>
                  <a:srgbClr val="000000"/>
                </a:solidFill>
                <a:latin typeface="Muli Bold"/>
              </a:rPr>
              <a:t>BAI11.09 Cerrar un proyecto o iteración.</a:t>
            </a:r>
          </a:p>
          <a:p>
            <a:pPr algn="ctr">
              <a:lnSpc>
                <a:spcPts val="2400"/>
              </a:lnSpc>
            </a:pPr>
            <a:r>
              <a:rPr lang="en-US" sz="2000">
                <a:solidFill>
                  <a:srgbClr val="000000"/>
                </a:solidFill>
                <a:latin typeface="Muli Bold"/>
              </a:rPr>
              <a:t> </a:t>
            </a:r>
          </a:p>
          <a:p>
            <a:pPr algn="ctr">
              <a:lnSpc>
                <a:spcPts val="2639"/>
              </a:lnSpc>
            </a:pPr>
            <a:r>
              <a:rPr lang="en-US" sz="2199">
                <a:solidFill>
                  <a:srgbClr val="000000"/>
                </a:solidFill>
                <a:latin typeface="Muli"/>
              </a:rPr>
              <a:t>Al final de cada proyecto, liberación o iteración, requerir a las partes interesadas del proyecto para que determinen si el mismo ha dado los resultados previstos en cuanto a las capacidades y ha contribuido como se esperaba a los beneficios del programa. Identificar y comunicar las actividades pendientes necesarias para lograr los resultados planeados del proyecto y/o los beneficios del programa. </a:t>
            </a:r>
          </a:p>
          <a:p>
            <a:pPr algn="ctr">
              <a:lnSpc>
                <a:spcPts val="2639"/>
              </a:lnSpc>
              <a:spcBef>
                <a:spcPct val="0"/>
              </a:spcBef>
            </a:pPr>
            <a:r>
              <a:rPr lang="en-US" sz="2199">
                <a:solidFill>
                  <a:srgbClr val="000000"/>
                </a:solidFill>
                <a:latin typeface="Muli"/>
              </a:rPr>
              <a:t>Identificar y documentar las lecciones aprendidas para futuros proyectos, liberaciones iteraciones y programas. </a:t>
            </a:r>
          </a:p>
        </p:txBody>
      </p:sp>
      <p:sp>
        <p:nvSpPr>
          <p:cNvPr name="TextBox 8" id="8"/>
          <p:cNvSpPr txBox="true"/>
          <p:nvPr/>
        </p:nvSpPr>
        <p:spPr>
          <a:xfrm rot="0">
            <a:off x="10396242" y="1214735"/>
            <a:ext cx="2895600" cy="457200"/>
          </a:xfrm>
          <a:prstGeom prst="rect">
            <a:avLst/>
          </a:prstGeom>
        </p:spPr>
        <p:txBody>
          <a:bodyPr anchor="t" rtlCol="false" tIns="0" lIns="0" bIns="0" rIns="0">
            <a:spAutoFit/>
          </a:bodyPr>
          <a:lstStyle/>
          <a:p>
            <a:pPr algn="ctr">
              <a:lnSpc>
                <a:spcPts val="3600"/>
              </a:lnSpc>
              <a:spcBef>
                <a:spcPct val="0"/>
              </a:spcBef>
            </a:pPr>
            <a:r>
              <a:rPr lang="en-US" sz="3000">
                <a:solidFill>
                  <a:srgbClr val="000000"/>
                </a:solidFill>
                <a:latin typeface="Muli"/>
              </a:rPr>
              <a:t>Métricas modelo</a:t>
            </a:r>
          </a:p>
        </p:txBody>
      </p:sp>
      <p:sp>
        <p:nvSpPr>
          <p:cNvPr name="TextBox 9" id="9"/>
          <p:cNvSpPr txBox="true"/>
          <p:nvPr/>
        </p:nvSpPr>
        <p:spPr>
          <a:xfrm rot="0">
            <a:off x="9342228" y="2364140"/>
            <a:ext cx="5977109" cy="2667000"/>
          </a:xfrm>
          <a:prstGeom prst="rect">
            <a:avLst/>
          </a:prstGeom>
        </p:spPr>
        <p:txBody>
          <a:bodyPr anchor="t" rtlCol="false" tIns="0" lIns="0" bIns="0" rIns="0">
            <a:spAutoFit/>
          </a:bodyPr>
          <a:lstStyle/>
          <a:p>
            <a:pPr algn="ctr">
              <a:lnSpc>
                <a:spcPts val="3029"/>
              </a:lnSpc>
            </a:pPr>
            <a:r>
              <a:rPr lang="en-US" sz="2524">
                <a:solidFill>
                  <a:srgbClr val="000000"/>
                </a:solidFill>
                <a:latin typeface="Muli"/>
              </a:rPr>
              <a:t>a. Nivel de satisfacción de las partes interesadas expresado en la revisión de cierre del proyecto </a:t>
            </a:r>
          </a:p>
          <a:p>
            <a:pPr algn="ctr">
              <a:lnSpc>
                <a:spcPts val="3029"/>
              </a:lnSpc>
            </a:pPr>
          </a:p>
          <a:p>
            <a:pPr algn="ctr">
              <a:lnSpc>
                <a:spcPts val="3029"/>
              </a:lnSpc>
            </a:pPr>
            <a:r>
              <a:rPr lang="en-US" sz="2524">
                <a:solidFill>
                  <a:srgbClr val="000000"/>
                </a:solidFill>
                <a:latin typeface="Muli"/>
              </a:rPr>
              <a:t>b. Porcentaje de resultados con aceptación en primera instancia </a:t>
            </a:r>
          </a:p>
          <a:p>
            <a:pPr algn="ctr">
              <a:lnSpc>
                <a:spcPts val="3029"/>
              </a:lnSpc>
              <a:spcBef>
                <a:spcPct val="0"/>
              </a:spcBef>
            </a:pPr>
          </a:p>
        </p:txBody>
      </p:sp>
    </p:spTree>
  </p:cSld>
  <p:clrMapOvr>
    <a:masterClrMapping/>
  </p:clrMapOvr>
</p:sld>
</file>

<file path=ppt/slides/slide44.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1007842"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734835" y="531257"/>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223211" y="1344452"/>
            <a:ext cx="14094541" cy="352425"/>
          </a:xfrm>
          <a:prstGeom prst="rect">
            <a:avLst/>
          </a:prstGeom>
        </p:spPr>
        <p:txBody>
          <a:bodyPr anchor="t" rtlCol="false" tIns="0" lIns="0" bIns="0" rIns="0">
            <a:spAutoFit/>
          </a:bodyPr>
          <a:lstStyle/>
          <a:p>
            <a:pPr algn="just">
              <a:lnSpc>
                <a:spcPts val="2400"/>
              </a:lnSpc>
              <a:spcBef>
                <a:spcPct val="0"/>
              </a:spcBef>
            </a:pPr>
            <a:r>
              <a:rPr lang="en-US" sz="2000">
                <a:solidFill>
                  <a:srgbClr val="000000"/>
                </a:solidFill>
                <a:latin typeface="Arial"/>
              </a:rPr>
              <a:t>1. Obtener la aceptación de las partes interesadas para los entregables del proyecto y transferir la propiedad. </a:t>
            </a:r>
          </a:p>
        </p:txBody>
      </p:sp>
      <p:sp>
        <p:nvSpPr>
          <p:cNvPr name="AutoShape 11" id="11"/>
          <p:cNvSpPr/>
          <p:nvPr/>
        </p:nvSpPr>
        <p:spPr>
          <a:xfrm>
            <a:off x="1028700" y="2128074"/>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6421996" y="1328577"/>
            <a:ext cx="28408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2</a:t>
            </a:r>
          </a:p>
        </p:txBody>
      </p:sp>
      <p:sp>
        <p:nvSpPr>
          <p:cNvPr name="TextBox 13" id="13"/>
          <p:cNvSpPr txBox="true"/>
          <p:nvPr/>
        </p:nvSpPr>
        <p:spPr>
          <a:xfrm rot="0">
            <a:off x="1223211" y="2289175"/>
            <a:ext cx="14094541" cy="3559175"/>
          </a:xfrm>
          <a:prstGeom prst="rect">
            <a:avLst/>
          </a:prstGeom>
        </p:spPr>
        <p:txBody>
          <a:bodyPr anchor="t" rtlCol="false" tIns="0" lIns="0" bIns="0" rIns="0">
            <a:spAutoFit/>
          </a:bodyPr>
          <a:lstStyle/>
          <a:p>
            <a:pPr>
              <a:lnSpc>
                <a:spcPts val="2800"/>
              </a:lnSpc>
            </a:pPr>
            <a:r>
              <a:rPr lang="en-US" sz="2000">
                <a:solidFill>
                  <a:srgbClr val="000000"/>
                </a:solidFill>
                <a:latin typeface="Arial"/>
              </a:rPr>
              <a:t>2. Definir y aplicar los pasos claves para el cierre del proyecto, incluidas las revisiones post-implementación que evalúan si un proyecto ha alcanzado los resultados deseados. </a:t>
            </a:r>
          </a:p>
          <a:p>
            <a:pPr>
              <a:lnSpc>
                <a:spcPts val="2800"/>
              </a:lnSpc>
            </a:pPr>
          </a:p>
          <a:p>
            <a:pPr>
              <a:lnSpc>
                <a:spcPts val="2800"/>
              </a:lnSpc>
            </a:pPr>
            <a:r>
              <a:rPr lang="en-US" sz="2000">
                <a:solidFill>
                  <a:srgbClr val="000000"/>
                </a:solidFill>
                <a:latin typeface="Arial"/>
              </a:rPr>
              <a:t>3. Planificar y ejecutar revisiones post-implementación para determinar si los proyectos ofrecen los resultados esperados. Mejorar la gestión del proyecto y la metodología de procesos de desarrollo de sistemas. </a:t>
            </a:r>
          </a:p>
          <a:p>
            <a:pPr>
              <a:lnSpc>
                <a:spcPts val="2800"/>
              </a:lnSpc>
            </a:pPr>
          </a:p>
          <a:p>
            <a:pPr>
              <a:lnSpc>
                <a:spcPts val="2800"/>
              </a:lnSpc>
            </a:pPr>
            <a:r>
              <a:rPr lang="en-US" sz="2000">
                <a:solidFill>
                  <a:srgbClr val="000000"/>
                </a:solidFill>
                <a:latin typeface="Arial"/>
              </a:rPr>
              <a:t>4. Identificar, asignar, comunicar y hacer un seguimiento a cualquier actividad incompleta requerida para garantizar que el proyecto ofrezca los resultados requeridos en términos de capacidades y, que los resultados contribuyen como se esperaba a los beneficios del programa. </a:t>
            </a:r>
          </a:p>
          <a:p>
            <a:pPr>
              <a:lnSpc>
                <a:spcPts val="2800"/>
              </a:lnSpc>
              <a:spcBef>
                <a:spcPct val="0"/>
              </a:spcBef>
            </a:pPr>
          </a:p>
        </p:txBody>
      </p:sp>
      <p:sp>
        <p:nvSpPr>
          <p:cNvPr name="AutoShape 14" id="14"/>
          <p:cNvSpPr/>
          <p:nvPr/>
        </p:nvSpPr>
        <p:spPr>
          <a:xfrm>
            <a:off x="986985" y="5829300"/>
            <a:ext cx="16272315" cy="0"/>
          </a:xfrm>
          <a:prstGeom prst="line">
            <a:avLst/>
          </a:prstGeom>
          <a:ln cap="flat" w="38100">
            <a:solidFill>
              <a:srgbClr val="000000"/>
            </a:solidFill>
            <a:prstDash val="solid"/>
            <a:headEnd type="diamond" len="lg" w="lg"/>
            <a:tailEnd type="diamond" len="lg" w="lg"/>
          </a:ln>
        </p:spPr>
      </p:sp>
      <p:sp>
        <p:nvSpPr>
          <p:cNvPr name="TextBox 15" id="15"/>
          <p:cNvSpPr txBox="true"/>
          <p:nvPr/>
        </p:nvSpPr>
        <p:spPr>
          <a:xfrm rot="0">
            <a:off x="1223211" y="6115050"/>
            <a:ext cx="14289053" cy="1092200"/>
          </a:xfrm>
          <a:prstGeom prst="rect">
            <a:avLst/>
          </a:prstGeom>
        </p:spPr>
        <p:txBody>
          <a:bodyPr anchor="t" rtlCol="false" tIns="0" lIns="0" bIns="0" rIns="0">
            <a:spAutoFit/>
          </a:bodyPr>
          <a:lstStyle/>
          <a:p>
            <a:pPr>
              <a:lnSpc>
                <a:spcPts val="2800"/>
              </a:lnSpc>
              <a:spcBef>
                <a:spcPct val="0"/>
              </a:spcBef>
            </a:pPr>
            <a:r>
              <a:rPr lang="en-US" sz="2000">
                <a:solidFill>
                  <a:srgbClr val="000000"/>
                </a:solidFill>
                <a:latin typeface="Arial"/>
              </a:rPr>
              <a:t>5. De forma regular, y al finalizar el proyecto, recopilar las lecciones aprendidas de los participantes del proyecto. Revisarlas junto con las actividades clave que llevaron a obtener beneficios y valor. Analizar los datos y realizar recomendaciones para mejorar el proyecto actual y el método de gestión de proyectos para proyectos futuros. </a:t>
            </a:r>
          </a:p>
        </p:txBody>
      </p:sp>
      <p:sp>
        <p:nvSpPr>
          <p:cNvPr name="TextBox 16" id="16"/>
          <p:cNvSpPr txBox="true"/>
          <p:nvPr/>
        </p:nvSpPr>
        <p:spPr>
          <a:xfrm rot="0">
            <a:off x="16421021" y="3441700"/>
            <a:ext cx="285988"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3</a:t>
            </a:r>
          </a:p>
        </p:txBody>
      </p:sp>
      <p:sp>
        <p:nvSpPr>
          <p:cNvPr name="TextBox 17" id="17"/>
          <p:cNvSpPr txBox="true"/>
          <p:nvPr/>
        </p:nvSpPr>
        <p:spPr>
          <a:xfrm rot="0">
            <a:off x="16421438" y="6335712"/>
            <a:ext cx="287060"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4</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086870" y="156137"/>
            <a:ext cx="12416684" cy="1540168"/>
            <a:chOff x="0" y="0"/>
            <a:chExt cx="3270238" cy="405641"/>
          </a:xfrm>
        </p:grpSpPr>
        <p:sp>
          <p:nvSpPr>
            <p:cNvPr name="Freeform 3" id="3"/>
            <p:cNvSpPr/>
            <p:nvPr/>
          </p:nvSpPr>
          <p:spPr>
            <a:xfrm flipH="false" flipV="false" rot="0">
              <a:off x="0" y="0"/>
              <a:ext cx="3270238" cy="405641"/>
            </a:xfrm>
            <a:custGeom>
              <a:avLst/>
              <a:gdLst/>
              <a:ahLst/>
              <a:cxnLst/>
              <a:rect r="r" b="b" t="t" l="l"/>
              <a:pathLst>
                <a:path h="405641" w="3270238">
                  <a:moveTo>
                    <a:pt x="14341" y="0"/>
                  </a:moveTo>
                  <a:lnTo>
                    <a:pt x="3255897" y="0"/>
                  </a:lnTo>
                  <a:cubicBezTo>
                    <a:pt x="3259701" y="0"/>
                    <a:pt x="3263348" y="1511"/>
                    <a:pt x="3266038" y="4200"/>
                  </a:cubicBezTo>
                  <a:cubicBezTo>
                    <a:pt x="3268727" y="6890"/>
                    <a:pt x="3270238" y="10537"/>
                    <a:pt x="3270238" y="14341"/>
                  </a:cubicBezTo>
                  <a:lnTo>
                    <a:pt x="3270238" y="391300"/>
                  </a:lnTo>
                  <a:cubicBezTo>
                    <a:pt x="3270238" y="399220"/>
                    <a:pt x="3263817" y="405641"/>
                    <a:pt x="3255897" y="405641"/>
                  </a:cubicBezTo>
                  <a:lnTo>
                    <a:pt x="14341" y="405641"/>
                  </a:lnTo>
                  <a:cubicBezTo>
                    <a:pt x="6421" y="405641"/>
                    <a:pt x="0" y="399220"/>
                    <a:pt x="0" y="391300"/>
                  </a:cubicBezTo>
                  <a:lnTo>
                    <a:pt x="0" y="14341"/>
                  </a:lnTo>
                  <a:cubicBezTo>
                    <a:pt x="0" y="6421"/>
                    <a:pt x="6421" y="0"/>
                    <a:pt x="14341" y="0"/>
                  </a:cubicBezTo>
                  <a:close/>
                </a:path>
              </a:pathLst>
            </a:custGeom>
            <a:solidFill>
              <a:srgbClr val="FFE500"/>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5" id="5"/>
          <p:cNvSpPr txBox="true"/>
          <p:nvPr/>
        </p:nvSpPr>
        <p:spPr>
          <a:xfrm rot="0">
            <a:off x="2465923" y="473929"/>
            <a:ext cx="11658578" cy="2387601"/>
          </a:xfrm>
          <a:prstGeom prst="rect">
            <a:avLst/>
          </a:prstGeom>
        </p:spPr>
        <p:txBody>
          <a:bodyPr anchor="t" rtlCol="false" tIns="0" lIns="0" bIns="0" rIns="0">
            <a:spAutoFit/>
          </a:bodyPr>
          <a:lstStyle/>
          <a:p>
            <a:pPr>
              <a:lnSpc>
                <a:spcPts val="4542"/>
              </a:lnSpc>
            </a:pPr>
            <a:r>
              <a:rPr lang="en-US" sz="3244">
                <a:solidFill>
                  <a:srgbClr val="000000"/>
                </a:solidFill>
                <a:latin typeface="League Spartan Bold"/>
              </a:rPr>
              <a:t>Objetivo de gestión: DSS01 — Entregar, dar servicio y Soporte</a:t>
            </a:r>
          </a:p>
          <a:p>
            <a:pPr>
              <a:lnSpc>
                <a:spcPts val="10447"/>
              </a:lnSpc>
            </a:pPr>
          </a:p>
        </p:txBody>
      </p:sp>
      <p:sp>
        <p:nvSpPr>
          <p:cNvPr name="Freeform 6" id="6"/>
          <p:cNvSpPr/>
          <p:nvPr/>
        </p:nvSpPr>
        <p:spPr>
          <a:xfrm flipH="false" flipV="false" rot="2700000">
            <a:off x="-954435" y="7865952"/>
            <a:ext cx="7315200" cy="2559853"/>
          </a:xfrm>
          <a:custGeom>
            <a:avLst/>
            <a:gdLst/>
            <a:ahLst/>
            <a:cxnLst/>
            <a:rect r="r" b="b" t="t" l="l"/>
            <a:pathLst>
              <a:path h="2559853" w="7315200">
                <a:moveTo>
                  <a:pt x="0" y="0"/>
                </a:moveTo>
                <a:lnTo>
                  <a:pt x="7315200" y="0"/>
                </a:lnTo>
                <a:lnTo>
                  <a:pt x="7315200" y="2559853"/>
                </a:lnTo>
                <a:lnTo>
                  <a:pt x="0" y="25598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619603" y="3170442"/>
            <a:ext cx="2934533" cy="6000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Muli Bold"/>
              </a:rPr>
              <a:t>Descripción</a:t>
            </a:r>
            <a:r>
              <a:rPr lang="en-US" sz="3999">
                <a:solidFill>
                  <a:srgbClr val="000000"/>
                </a:solidFill>
                <a:latin typeface="Muli"/>
              </a:rPr>
              <a:t>:</a:t>
            </a:r>
          </a:p>
        </p:txBody>
      </p:sp>
      <p:sp>
        <p:nvSpPr>
          <p:cNvPr name="TextBox 8" id="8"/>
          <p:cNvSpPr txBox="true"/>
          <p:nvPr/>
        </p:nvSpPr>
        <p:spPr>
          <a:xfrm rot="0">
            <a:off x="514350" y="4454371"/>
            <a:ext cx="17259300" cy="2667000"/>
          </a:xfrm>
          <a:prstGeom prst="rect">
            <a:avLst/>
          </a:prstGeom>
        </p:spPr>
        <p:txBody>
          <a:bodyPr anchor="t" rtlCol="false" tIns="0" lIns="0" bIns="0" rIns="0">
            <a:spAutoFit/>
          </a:bodyPr>
          <a:lstStyle/>
          <a:p>
            <a:pPr algn="just">
              <a:lnSpc>
                <a:spcPts val="5279"/>
              </a:lnSpc>
              <a:spcBef>
                <a:spcPct val="0"/>
              </a:spcBef>
            </a:pPr>
            <a:r>
              <a:rPr lang="en-US" sz="4399">
                <a:solidFill>
                  <a:srgbClr val="000000"/>
                </a:solidFill>
                <a:latin typeface="Muli"/>
              </a:rPr>
              <a:t>Coordinar y ejecutar las actividades y los procedimientos operativos requeridos para entregar los servicios de I&amp;T, internos y externalizados. Incluir la ejecución de procedimientos de operación estándar predefinidos y las actividades de supervisión requeridas.</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8484549" y="3392997"/>
            <a:ext cx="427950" cy="536473"/>
          </a:xfrm>
          <a:prstGeom prst="rect">
            <a:avLst/>
          </a:prstGeom>
        </p:spPr>
        <p:txBody>
          <a:bodyPr anchor="t" rtlCol="false" tIns="0" lIns="0" bIns="0" rIns="0">
            <a:spAutoFit/>
          </a:bodyPr>
          <a:lstStyle/>
          <a:p>
            <a:pPr algn="ctr" marL="0" indent="0" lvl="0">
              <a:lnSpc>
                <a:spcPts val="4331"/>
              </a:lnSpc>
              <a:spcBef>
                <a:spcPct val="0"/>
              </a:spcBef>
            </a:pPr>
            <a:r>
              <a:rPr lang="en-US" sz="3093">
                <a:solidFill>
                  <a:srgbClr val="FFFFFF"/>
                </a:solidFill>
                <a:latin typeface="Roboto Bold"/>
              </a:rPr>
              <a:t>1</a:t>
            </a:r>
          </a:p>
        </p:txBody>
      </p:sp>
      <p:sp>
        <p:nvSpPr>
          <p:cNvPr name="TextBox 5" id="5"/>
          <p:cNvSpPr txBox="true"/>
          <p:nvPr/>
        </p:nvSpPr>
        <p:spPr>
          <a:xfrm rot="0">
            <a:off x="1028700" y="428625"/>
            <a:ext cx="2358985" cy="6000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Muli"/>
              </a:rPr>
              <a:t>Propósito:</a:t>
            </a:r>
          </a:p>
        </p:txBody>
      </p:sp>
      <p:sp>
        <p:nvSpPr>
          <p:cNvPr name="TextBox 6" id="6"/>
          <p:cNvSpPr txBox="true"/>
          <p:nvPr/>
        </p:nvSpPr>
        <p:spPr>
          <a:xfrm rot="0">
            <a:off x="1437242" y="1556208"/>
            <a:ext cx="16230600" cy="1019175"/>
          </a:xfrm>
          <a:prstGeom prst="rect">
            <a:avLst/>
          </a:prstGeom>
        </p:spPr>
        <p:txBody>
          <a:bodyPr anchor="t" rtlCol="false" tIns="0" lIns="0" bIns="0" rIns="0">
            <a:spAutoFit/>
          </a:bodyPr>
          <a:lstStyle/>
          <a:p>
            <a:pPr>
              <a:lnSpc>
                <a:spcPts val="4079"/>
              </a:lnSpc>
              <a:spcBef>
                <a:spcPct val="0"/>
              </a:spcBef>
            </a:pPr>
            <a:r>
              <a:rPr lang="en-US" sz="3399">
                <a:solidFill>
                  <a:srgbClr val="000000"/>
                </a:solidFill>
                <a:latin typeface="Muli"/>
              </a:rPr>
              <a:t>Proporcionar los resultados de los productos y servicios operativos de I&amp;T según lo planeado.</a:t>
            </a:r>
          </a:p>
        </p:txBody>
      </p:sp>
      <p:sp>
        <p:nvSpPr>
          <p:cNvPr name="TextBox 7" id="7"/>
          <p:cNvSpPr txBox="true"/>
          <p:nvPr/>
        </p:nvSpPr>
        <p:spPr>
          <a:xfrm rot="0">
            <a:off x="2676667" y="2903996"/>
            <a:ext cx="4493568" cy="6000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Muli"/>
              </a:rPr>
              <a:t>Práctica de gestión</a:t>
            </a:r>
          </a:p>
        </p:txBody>
      </p:sp>
      <p:sp>
        <p:nvSpPr>
          <p:cNvPr name="TextBox 8" id="8"/>
          <p:cNvSpPr txBox="true"/>
          <p:nvPr/>
        </p:nvSpPr>
        <p:spPr>
          <a:xfrm rot="0">
            <a:off x="338754" y="4436976"/>
            <a:ext cx="8805246" cy="5353050"/>
          </a:xfrm>
          <a:prstGeom prst="rect">
            <a:avLst/>
          </a:prstGeom>
        </p:spPr>
        <p:txBody>
          <a:bodyPr anchor="t" rtlCol="false" tIns="0" lIns="0" bIns="0" rIns="0">
            <a:spAutoFit/>
          </a:bodyPr>
          <a:lstStyle/>
          <a:p>
            <a:pPr marL="770755" indent="-385377" lvl="1">
              <a:lnSpc>
                <a:spcPts val="4283"/>
              </a:lnSpc>
              <a:buFont typeface="Arial"/>
              <a:buChar char="•"/>
            </a:pPr>
            <a:r>
              <a:rPr lang="en-US" sz="3569">
                <a:solidFill>
                  <a:srgbClr val="000000"/>
                </a:solidFill>
                <a:latin typeface="Muli"/>
              </a:rPr>
              <a:t>Porcentaje de productos y servicios que cumplen o exceden los objetivos de ingresos y/o cuota de mercado</a:t>
            </a:r>
          </a:p>
          <a:p>
            <a:pPr algn="just" marL="770755" indent="-385377" lvl="1">
              <a:lnSpc>
                <a:spcPts val="4283"/>
              </a:lnSpc>
              <a:buFont typeface="Arial"/>
              <a:buChar char="•"/>
            </a:pPr>
            <a:r>
              <a:rPr lang="en-US" sz="3569">
                <a:solidFill>
                  <a:srgbClr val="000000"/>
                </a:solidFill>
                <a:latin typeface="Muli"/>
              </a:rPr>
              <a:t>Porcentaje de productos y servicios que cumplen o exceden los objetivos de satisfacción del cliente</a:t>
            </a:r>
          </a:p>
          <a:p>
            <a:pPr algn="just" marL="770755" indent="-385377" lvl="1">
              <a:lnSpc>
                <a:spcPts val="4283"/>
              </a:lnSpc>
              <a:buFont typeface="Arial"/>
              <a:buChar char="•"/>
            </a:pPr>
            <a:r>
              <a:rPr lang="en-US" sz="3569">
                <a:solidFill>
                  <a:srgbClr val="000000"/>
                </a:solidFill>
                <a:latin typeface="Muli"/>
              </a:rPr>
              <a:t>Porcentaje de productos y servicios que proporcionan una ventaja competitiva</a:t>
            </a:r>
          </a:p>
          <a:p>
            <a:pPr algn="just">
              <a:lnSpc>
                <a:spcPts val="3683"/>
              </a:lnSpc>
            </a:pPr>
          </a:p>
        </p:txBody>
      </p:sp>
      <p:sp>
        <p:nvSpPr>
          <p:cNvPr name="TextBox 9" id="9"/>
          <p:cNvSpPr txBox="true"/>
          <p:nvPr/>
        </p:nvSpPr>
        <p:spPr>
          <a:xfrm rot="0">
            <a:off x="12040457" y="2903996"/>
            <a:ext cx="3860602" cy="6000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Muli"/>
              </a:rPr>
              <a:t>Métricas modelo</a:t>
            </a:r>
          </a:p>
        </p:txBody>
      </p:sp>
      <p:sp>
        <p:nvSpPr>
          <p:cNvPr name="TextBox 10" id="10"/>
          <p:cNvSpPr txBox="true"/>
          <p:nvPr/>
        </p:nvSpPr>
        <p:spPr>
          <a:xfrm rot="0">
            <a:off x="9552542" y="3504071"/>
            <a:ext cx="8540139" cy="6896100"/>
          </a:xfrm>
          <a:prstGeom prst="rect">
            <a:avLst/>
          </a:prstGeom>
        </p:spPr>
        <p:txBody>
          <a:bodyPr anchor="t" rtlCol="false" tIns="0" lIns="0" bIns="0" rIns="0">
            <a:spAutoFit/>
          </a:bodyPr>
          <a:lstStyle/>
          <a:p>
            <a:pPr algn="just">
              <a:lnSpc>
                <a:spcPts val="4261"/>
              </a:lnSpc>
            </a:pPr>
            <a:r>
              <a:rPr lang="en-US" sz="3551">
                <a:solidFill>
                  <a:srgbClr val="000000"/>
                </a:solidFill>
                <a:latin typeface="Muli"/>
              </a:rPr>
              <a:t>AG05</a:t>
            </a:r>
          </a:p>
          <a:p>
            <a:pPr algn="just" marL="766773" indent="-383387" lvl="1">
              <a:lnSpc>
                <a:spcPts val="4261"/>
              </a:lnSpc>
              <a:buFont typeface="Arial"/>
              <a:buChar char="•"/>
            </a:pPr>
            <a:r>
              <a:rPr lang="en-US" sz="3551">
                <a:solidFill>
                  <a:srgbClr val="000000"/>
                </a:solidFill>
                <a:latin typeface="Muli"/>
              </a:rPr>
              <a:t>Porcentaje de partes interesadas del negocio satisfechas con la prestación de servicios de I&amp;T que cumple con los niveles de servicio acordados</a:t>
            </a:r>
          </a:p>
          <a:p>
            <a:pPr algn="just" marL="766773" indent="-383387" lvl="1">
              <a:lnSpc>
                <a:spcPts val="4261"/>
              </a:lnSpc>
              <a:buFont typeface="Arial"/>
              <a:buChar char="•"/>
            </a:pPr>
            <a:r>
              <a:rPr lang="en-US" sz="3551">
                <a:solidFill>
                  <a:srgbClr val="000000"/>
                </a:solidFill>
                <a:latin typeface="Muli"/>
              </a:rPr>
              <a:t>Número de interrupciones del negocio debido a incidentes de servicios de I&amp;T</a:t>
            </a:r>
          </a:p>
          <a:p>
            <a:pPr algn="just" marL="766773" indent="-383387" lvl="1">
              <a:lnSpc>
                <a:spcPts val="4261"/>
              </a:lnSpc>
              <a:buFont typeface="Arial"/>
              <a:buChar char="•"/>
            </a:pPr>
            <a:r>
              <a:rPr lang="en-US" sz="3551">
                <a:solidFill>
                  <a:srgbClr val="000000"/>
                </a:solidFill>
                <a:latin typeface="Muli"/>
              </a:rPr>
              <a:t>Porcentaje de usuarios satisfechos con la calidad de la prestación de servicios de I&amp;T</a:t>
            </a:r>
          </a:p>
          <a:p>
            <a:pPr algn="ctr">
              <a:lnSpc>
                <a:spcPts val="2751"/>
              </a:lnSpc>
            </a:pPr>
          </a:p>
          <a:p>
            <a:pPr algn="ctr">
              <a:lnSpc>
                <a:spcPts val="2751"/>
              </a:lnSpc>
            </a:pPr>
          </a:p>
          <a:p>
            <a:pPr algn="ctr">
              <a:lnSpc>
                <a:spcPts val="2751"/>
              </a:lnSpc>
              <a:spcBef>
                <a:spcPct val="0"/>
              </a:spcBef>
            </a:pPr>
          </a:p>
        </p:txBody>
      </p:sp>
    </p:spTree>
  </p:cSld>
  <p:clrMapOvr>
    <a:masterClrMapping/>
  </p:clrMapOvr>
</p:sld>
</file>

<file path=ppt/slides/slide47.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517148" y="1168279"/>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732517" y="200396"/>
            <a:ext cx="9027468" cy="1144906"/>
          </a:xfrm>
          <a:prstGeom prst="rect">
            <a:avLst/>
          </a:prstGeom>
        </p:spPr>
        <p:txBody>
          <a:bodyPr anchor="t" rtlCol="false" tIns="0" lIns="0" bIns="0" rIns="0">
            <a:spAutoFit/>
          </a:bodyPr>
          <a:lstStyle/>
          <a:p>
            <a:pPr algn="ctr">
              <a:lnSpc>
                <a:spcPts val="4619"/>
              </a:lnSpc>
            </a:pPr>
            <a:r>
              <a:rPr lang="en-US" sz="3299">
                <a:solidFill>
                  <a:srgbClr val="FFFFFF"/>
                </a:solidFill>
                <a:latin typeface="Body Text Bold"/>
              </a:rPr>
              <a:t>DSS01.01 Ejecutar procedimientos operativos.</a:t>
            </a:r>
          </a:p>
          <a:p>
            <a:pPr algn="ctr">
              <a:lnSpc>
                <a:spcPts val="4619"/>
              </a:lnSpc>
              <a:spcBef>
                <a:spcPct val="0"/>
              </a:spcBef>
            </a:pP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732517" y="1359729"/>
            <a:ext cx="14094541" cy="1809750"/>
          </a:xfrm>
          <a:prstGeom prst="rect">
            <a:avLst/>
          </a:prstGeom>
        </p:spPr>
        <p:txBody>
          <a:bodyPr anchor="t" rtlCol="false" tIns="0" lIns="0" bIns="0" rIns="0">
            <a:spAutoFit/>
          </a:bodyPr>
          <a:lstStyle/>
          <a:p>
            <a:pPr algn="just" marL="626106" indent="-313053" lvl="1">
              <a:lnSpc>
                <a:spcPts val="3479"/>
              </a:lnSpc>
              <a:buFont typeface="Arial"/>
              <a:buChar char="•"/>
            </a:pPr>
            <a:r>
              <a:rPr lang="en-US" sz="2899">
                <a:solidFill>
                  <a:srgbClr val="000000"/>
                </a:solidFill>
                <a:latin typeface="Arial"/>
              </a:rPr>
              <a:t>Desarrollar y mantener los procedimientos operativos y las actividades relacionadas para respaldar todos los servicios prestados. </a:t>
            </a:r>
          </a:p>
          <a:p>
            <a:pPr algn="just" marL="626106" indent="-313053" lvl="1">
              <a:lnSpc>
                <a:spcPts val="3479"/>
              </a:lnSpc>
              <a:buFont typeface="Arial"/>
              <a:buChar char="•"/>
            </a:pPr>
            <a:r>
              <a:rPr lang="en-US" sz="2899">
                <a:solidFill>
                  <a:srgbClr val="000000"/>
                </a:solidFill>
                <a:latin typeface="Arial"/>
              </a:rPr>
              <a:t>Mantener un calendario de las actividades operativas y ejecutar las actividades.</a:t>
            </a:r>
          </a:p>
          <a:p>
            <a:pPr algn="just">
              <a:lnSpc>
                <a:spcPts val="3479"/>
              </a:lnSpc>
              <a:spcBef>
                <a:spcPct val="0"/>
              </a:spcBef>
            </a:pPr>
          </a:p>
        </p:txBody>
      </p:sp>
      <p:sp>
        <p:nvSpPr>
          <p:cNvPr name="AutoShape 11" id="11"/>
          <p:cNvSpPr/>
          <p:nvPr/>
        </p:nvSpPr>
        <p:spPr>
          <a:xfrm flipV="true">
            <a:off x="517171" y="3129791"/>
            <a:ext cx="16945953" cy="20638"/>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6421996" y="1747079"/>
            <a:ext cx="28408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2</a:t>
            </a:r>
          </a:p>
        </p:txBody>
      </p:sp>
      <p:sp>
        <p:nvSpPr>
          <p:cNvPr name="TextBox 13" id="13"/>
          <p:cNvSpPr txBox="true"/>
          <p:nvPr/>
        </p:nvSpPr>
        <p:spPr>
          <a:xfrm rot="0">
            <a:off x="1028700" y="3343945"/>
            <a:ext cx="13798358" cy="3091180"/>
          </a:xfrm>
          <a:prstGeom prst="rect">
            <a:avLst/>
          </a:prstGeom>
        </p:spPr>
        <p:txBody>
          <a:bodyPr anchor="t" rtlCol="false" tIns="0" lIns="0" bIns="0" rIns="0">
            <a:spAutoFit/>
          </a:bodyPr>
          <a:lstStyle/>
          <a:p>
            <a:pPr algn="just">
              <a:lnSpc>
                <a:spcPts val="4059"/>
              </a:lnSpc>
            </a:pPr>
            <a:r>
              <a:rPr lang="en-US" sz="2899">
                <a:solidFill>
                  <a:srgbClr val="000000"/>
                </a:solidFill>
                <a:latin typeface="Arial"/>
              </a:rPr>
              <a:t>3. Comprobar que todos los datos esperados para su procesamiento se reciban y procesen de forma completa, precisa y en el plazo debido. Entregar el producto conforme a los requisitos de la empresa. Soportar las necesidades de reinicios y reprocesamientos. Asegurar que los usuarios reciban los productos adecuados de forma seguray en el plazo debido.</a:t>
            </a:r>
          </a:p>
          <a:p>
            <a:pPr algn="just">
              <a:lnSpc>
                <a:spcPts val="3779"/>
              </a:lnSpc>
              <a:spcBef>
                <a:spcPct val="0"/>
              </a:spcBef>
            </a:pPr>
          </a:p>
        </p:txBody>
      </p:sp>
      <p:sp>
        <p:nvSpPr>
          <p:cNvPr name="TextBox 14" id="14"/>
          <p:cNvSpPr txBox="true"/>
          <p:nvPr/>
        </p:nvSpPr>
        <p:spPr>
          <a:xfrm rot="0">
            <a:off x="16421044" y="4775200"/>
            <a:ext cx="285988"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3</a:t>
            </a:r>
          </a:p>
        </p:txBody>
      </p:sp>
      <p:sp>
        <p:nvSpPr>
          <p:cNvPr name="TextBox 15" id="15"/>
          <p:cNvSpPr txBox="true"/>
          <p:nvPr/>
        </p:nvSpPr>
        <p:spPr>
          <a:xfrm rot="0">
            <a:off x="1190785" y="6914391"/>
            <a:ext cx="14228318" cy="2918460"/>
          </a:xfrm>
          <a:prstGeom prst="rect">
            <a:avLst/>
          </a:prstGeom>
        </p:spPr>
        <p:txBody>
          <a:bodyPr anchor="t" rtlCol="false" tIns="0" lIns="0" bIns="0" rIns="0">
            <a:spAutoFit/>
          </a:bodyPr>
          <a:lstStyle/>
          <a:p>
            <a:pPr>
              <a:lnSpc>
                <a:spcPts val="3919"/>
              </a:lnSpc>
            </a:pPr>
            <a:r>
              <a:rPr lang="en-US" sz="2799">
                <a:solidFill>
                  <a:srgbClr val="000000"/>
                </a:solidFill>
                <a:latin typeface="Arial"/>
              </a:rPr>
              <a:t>4. Gestionarel rendimientoy throughput delas actividadesprogramadas.</a:t>
            </a:r>
          </a:p>
          <a:p>
            <a:pPr>
              <a:lnSpc>
                <a:spcPts val="3359"/>
              </a:lnSpc>
            </a:pPr>
          </a:p>
          <a:p>
            <a:pPr>
              <a:lnSpc>
                <a:spcPts val="3359"/>
              </a:lnSpc>
            </a:pPr>
          </a:p>
          <a:p>
            <a:pPr>
              <a:lnSpc>
                <a:spcPts val="4059"/>
              </a:lnSpc>
              <a:spcBef>
                <a:spcPct val="0"/>
              </a:spcBef>
            </a:pPr>
            <a:r>
              <a:rPr lang="en-US" sz="2899">
                <a:solidFill>
                  <a:srgbClr val="000000"/>
                </a:solidFill>
                <a:latin typeface="Arial"/>
              </a:rPr>
              <a:t>5. Monitorizar los incidentes y problemas relacionados con los procedimientos operativos y realizar las acciones adecuadas para mejorar la confiabilidad de las tareas operativas ejecutadas.</a:t>
            </a:r>
          </a:p>
        </p:txBody>
      </p:sp>
      <p:sp>
        <p:nvSpPr>
          <p:cNvPr name="TextBox 16" id="16"/>
          <p:cNvSpPr txBox="true"/>
          <p:nvPr/>
        </p:nvSpPr>
        <p:spPr>
          <a:xfrm rot="0">
            <a:off x="16563502" y="6962016"/>
            <a:ext cx="287060"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4</a:t>
            </a:r>
          </a:p>
        </p:txBody>
      </p:sp>
      <p:sp>
        <p:nvSpPr>
          <p:cNvPr name="TextBox 17" id="17"/>
          <p:cNvSpPr txBox="true"/>
          <p:nvPr/>
        </p:nvSpPr>
        <p:spPr>
          <a:xfrm rot="0">
            <a:off x="16564023" y="8370129"/>
            <a:ext cx="28411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5</a:t>
            </a:r>
          </a:p>
        </p:txBody>
      </p:sp>
      <p:sp>
        <p:nvSpPr>
          <p:cNvPr name="AutoShape 18" id="18"/>
          <p:cNvSpPr/>
          <p:nvPr/>
        </p:nvSpPr>
        <p:spPr>
          <a:xfrm flipV="true">
            <a:off x="517125" y="6395437"/>
            <a:ext cx="16945953" cy="20638"/>
          </a:xfrm>
          <a:prstGeom prst="line">
            <a:avLst/>
          </a:prstGeom>
          <a:ln cap="flat" w="38100">
            <a:solidFill>
              <a:srgbClr val="000000"/>
            </a:solidFill>
            <a:prstDash val="solid"/>
            <a:headEnd type="diamond" len="lg" w="lg"/>
            <a:tailEnd type="diamond" len="lg" w="lg"/>
          </a:ln>
        </p:spPr>
      </p:sp>
      <p:sp>
        <p:nvSpPr>
          <p:cNvPr name="AutoShape 19" id="19"/>
          <p:cNvSpPr/>
          <p:nvPr/>
        </p:nvSpPr>
        <p:spPr>
          <a:xfrm flipV="true">
            <a:off x="517125" y="7978016"/>
            <a:ext cx="16945953" cy="20638"/>
          </a:xfrm>
          <a:prstGeom prst="line">
            <a:avLst/>
          </a:prstGeom>
          <a:ln cap="flat" w="38100">
            <a:solidFill>
              <a:srgbClr val="000000"/>
            </a:solidFill>
            <a:prstDash val="solid"/>
            <a:headEnd type="diamond" len="lg" w="lg"/>
            <a:tailEnd type="diamond" len="lg" w="lg"/>
          </a:ln>
        </p:spPr>
      </p:sp>
      <p:sp>
        <p:nvSpPr>
          <p:cNvPr name="TextBox 20" id="20"/>
          <p:cNvSpPr txBox="true"/>
          <p:nvPr/>
        </p:nvSpPr>
        <p:spPr>
          <a:xfrm rot="0">
            <a:off x="732517" y="685094"/>
            <a:ext cx="2391668" cy="483185"/>
          </a:xfrm>
          <a:prstGeom prst="rect">
            <a:avLst/>
          </a:prstGeom>
        </p:spPr>
        <p:txBody>
          <a:bodyPr anchor="t" rtlCol="false" tIns="0" lIns="0" bIns="0" rIns="0">
            <a:spAutoFit/>
          </a:bodyPr>
          <a:lstStyle/>
          <a:p>
            <a:pPr algn="ctr">
              <a:lnSpc>
                <a:spcPts val="4086"/>
              </a:lnSpc>
              <a:spcBef>
                <a:spcPct val="0"/>
              </a:spcBef>
            </a:pPr>
            <a:r>
              <a:rPr lang="en-US" sz="2918">
                <a:solidFill>
                  <a:srgbClr val="FFFFFF"/>
                </a:solidFill>
                <a:latin typeface="Body Text Bold"/>
              </a:rPr>
              <a:t>Actividades    </a:t>
            </a:r>
          </a:p>
        </p:txBody>
      </p:sp>
    </p:spTree>
  </p:cSld>
  <p:clrMapOvr>
    <a:masterClrMapping/>
  </p:clrMapOvr>
</p:sld>
</file>

<file path=ppt/slides/slide48.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1007842"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9" id="9"/>
          <p:cNvSpPr txBox="true"/>
          <p:nvPr/>
        </p:nvSpPr>
        <p:spPr>
          <a:xfrm rot="0">
            <a:off x="1190785" y="1431166"/>
            <a:ext cx="14094541" cy="3495675"/>
          </a:xfrm>
          <a:prstGeom prst="rect">
            <a:avLst/>
          </a:prstGeom>
        </p:spPr>
        <p:txBody>
          <a:bodyPr anchor="t" rtlCol="false" tIns="0" lIns="0" bIns="0" rIns="0">
            <a:spAutoFit/>
          </a:bodyPr>
          <a:lstStyle/>
          <a:p>
            <a:pPr algn="just">
              <a:lnSpc>
                <a:spcPts val="3599"/>
              </a:lnSpc>
            </a:pPr>
            <a:r>
              <a:rPr lang="en-US" sz="2999">
                <a:solidFill>
                  <a:srgbClr val="000000"/>
                </a:solidFill>
                <a:latin typeface="Arial"/>
              </a:rPr>
              <a:t>1. Asegurar que los requisitos de los procesos de seguridad de la información de la empresa cumplan con los contratos y SLA de hosting de terceros o proveedores de servicios.</a:t>
            </a:r>
          </a:p>
          <a:p>
            <a:pPr algn="just">
              <a:lnSpc>
                <a:spcPts val="3599"/>
              </a:lnSpc>
            </a:pPr>
          </a:p>
          <a:p>
            <a:pPr algn="just">
              <a:lnSpc>
                <a:spcPts val="3599"/>
              </a:lnSpc>
            </a:pPr>
            <a:r>
              <a:rPr lang="en-US" sz="2999">
                <a:solidFill>
                  <a:srgbClr val="000000"/>
                </a:solidFill>
                <a:latin typeface="Arial"/>
              </a:rPr>
              <a:t>2. Asegurar que los requisitos de procesamiento operacional del negocio y de TI de la empresa y las prioridades para la prestación de servicios cumplan con los contratos y SLA de hosting de terceros o proveedores de servicios.</a:t>
            </a:r>
          </a:p>
          <a:p>
            <a:pPr algn="just">
              <a:lnSpc>
                <a:spcPts val="2400"/>
              </a:lnSpc>
              <a:spcBef>
                <a:spcPct val="0"/>
              </a:spcBef>
            </a:pPr>
          </a:p>
        </p:txBody>
      </p:sp>
      <p:sp>
        <p:nvSpPr>
          <p:cNvPr name="TextBox 10" id="10"/>
          <p:cNvSpPr txBox="true"/>
          <p:nvPr/>
        </p:nvSpPr>
        <p:spPr>
          <a:xfrm rot="0">
            <a:off x="1190785" y="4648663"/>
            <a:ext cx="14297242" cy="3181351"/>
          </a:xfrm>
          <a:prstGeom prst="rect">
            <a:avLst/>
          </a:prstGeom>
        </p:spPr>
        <p:txBody>
          <a:bodyPr anchor="t" rtlCol="false" tIns="0" lIns="0" bIns="0" rIns="0">
            <a:spAutoFit/>
          </a:bodyPr>
          <a:lstStyle/>
          <a:p>
            <a:pPr>
              <a:lnSpc>
                <a:spcPts val="4199"/>
              </a:lnSpc>
              <a:spcBef>
                <a:spcPct val="0"/>
              </a:spcBef>
            </a:pPr>
            <a:r>
              <a:rPr lang="en-US" sz="2999">
                <a:solidFill>
                  <a:srgbClr val="000000"/>
                </a:solidFill>
                <a:latin typeface="Arial"/>
              </a:rPr>
              <a:t>3. Integrar los procesos de gestión de TI internos críticos con los de los proveedores de servicios externalizados. Esto debería cubrir, por ejemplo, la planificación de rendimiento y capacidad, gestión del cambio, gestión de la configuración, solicitud de servicios y gestión de incidentes,gestión de problemas, gestión dela seguridad,continuidad del negocio y monitorizacióndel rendimientoy reportedel proceso.</a:t>
            </a:r>
          </a:p>
        </p:txBody>
      </p:sp>
      <p:sp>
        <p:nvSpPr>
          <p:cNvPr name="TextBox 11" id="11"/>
          <p:cNvSpPr txBox="true"/>
          <p:nvPr/>
        </p:nvSpPr>
        <p:spPr>
          <a:xfrm rot="0">
            <a:off x="16421044" y="3250441"/>
            <a:ext cx="285988"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3</a:t>
            </a:r>
          </a:p>
        </p:txBody>
      </p:sp>
      <p:sp>
        <p:nvSpPr>
          <p:cNvPr name="AutoShape 12" id="12"/>
          <p:cNvSpPr/>
          <p:nvPr/>
        </p:nvSpPr>
        <p:spPr>
          <a:xfrm flipV="true">
            <a:off x="1007917" y="7797828"/>
            <a:ext cx="16434400" cy="64372"/>
          </a:xfrm>
          <a:prstGeom prst="line">
            <a:avLst/>
          </a:prstGeom>
          <a:ln cap="flat" w="38100">
            <a:solidFill>
              <a:srgbClr val="000000"/>
            </a:solidFill>
            <a:prstDash val="solid"/>
            <a:headEnd type="diamond" len="lg" w="lg"/>
            <a:tailEnd type="diamond" len="lg" w="lg"/>
          </a:ln>
        </p:spPr>
      </p:sp>
      <p:sp>
        <p:nvSpPr>
          <p:cNvPr name="TextBox 13" id="13"/>
          <p:cNvSpPr txBox="true"/>
          <p:nvPr/>
        </p:nvSpPr>
        <p:spPr>
          <a:xfrm rot="0">
            <a:off x="1304804" y="8260968"/>
            <a:ext cx="14228318" cy="1085851"/>
          </a:xfrm>
          <a:prstGeom prst="rect">
            <a:avLst/>
          </a:prstGeom>
        </p:spPr>
        <p:txBody>
          <a:bodyPr anchor="t" rtlCol="false" tIns="0" lIns="0" bIns="0" rIns="0">
            <a:spAutoFit/>
          </a:bodyPr>
          <a:lstStyle/>
          <a:p>
            <a:pPr>
              <a:lnSpc>
                <a:spcPts val="4199"/>
              </a:lnSpc>
              <a:spcBef>
                <a:spcPct val="0"/>
              </a:spcBef>
            </a:pPr>
            <a:r>
              <a:rPr lang="en-US" sz="2999">
                <a:solidFill>
                  <a:srgbClr val="000000"/>
                </a:solidFill>
                <a:latin typeface="Arial"/>
              </a:rPr>
              <a:t>4. Planificar una auditoría independiente y el aseguramiento de los entornos operacionales de proveedores que proporcionen </a:t>
            </a:r>
          </a:p>
        </p:txBody>
      </p:sp>
      <p:sp>
        <p:nvSpPr>
          <p:cNvPr name="TextBox 14" id="14"/>
          <p:cNvSpPr txBox="true"/>
          <p:nvPr/>
        </p:nvSpPr>
        <p:spPr>
          <a:xfrm rot="0">
            <a:off x="16564038" y="8492744"/>
            <a:ext cx="287060"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4</a:t>
            </a:r>
          </a:p>
        </p:txBody>
      </p:sp>
      <p:sp>
        <p:nvSpPr>
          <p:cNvPr name="TextBox 15" id="15"/>
          <p:cNvSpPr txBox="true"/>
          <p:nvPr/>
        </p:nvSpPr>
        <p:spPr>
          <a:xfrm rot="0">
            <a:off x="732517" y="57847"/>
            <a:ext cx="9722048" cy="1144906"/>
          </a:xfrm>
          <a:prstGeom prst="rect">
            <a:avLst/>
          </a:prstGeom>
        </p:spPr>
        <p:txBody>
          <a:bodyPr anchor="t" rtlCol="false" tIns="0" lIns="0" bIns="0" rIns="0">
            <a:spAutoFit/>
          </a:bodyPr>
          <a:lstStyle/>
          <a:p>
            <a:pPr algn="ctr">
              <a:lnSpc>
                <a:spcPts val="4619"/>
              </a:lnSpc>
            </a:pPr>
            <a:r>
              <a:rPr lang="en-US" sz="3299">
                <a:solidFill>
                  <a:srgbClr val="FFFFFF"/>
                </a:solidFill>
                <a:latin typeface="Body Text Bold"/>
              </a:rPr>
              <a:t>DSS01.02 Gestionar servicios tercerizados de I&amp;T.</a:t>
            </a:r>
          </a:p>
          <a:p>
            <a:pPr algn="ctr">
              <a:lnSpc>
                <a:spcPts val="4619"/>
              </a:lnSpc>
              <a:spcBef>
                <a:spcPct val="0"/>
              </a:spcBef>
            </a:pPr>
          </a:p>
        </p:txBody>
      </p:sp>
      <p:sp>
        <p:nvSpPr>
          <p:cNvPr name="TextBox 16" id="16"/>
          <p:cNvSpPr txBox="true"/>
          <p:nvPr/>
        </p:nvSpPr>
        <p:spPr>
          <a:xfrm rot="0">
            <a:off x="732517" y="685094"/>
            <a:ext cx="2391668" cy="483185"/>
          </a:xfrm>
          <a:prstGeom prst="rect">
            <a:avLst/>
          </a:prstGeom>
        </p:spPr>
        <p:txBody>
          <a:bodyPr anchor="t" rtlCol="false" tIns="0" lIns="0" bIns="0" rIns="0">
            <a:spAutoFit/>
          </a:bodyPr>
          <a:lstStyle/>
          <a:p>
            <a:pPr algn="ctr">
              <a:lnSpc>
                <a:spcPts val="4086"/>
              </a:lnSpc>
              <a:spcBef>
                <a:spcPct val="0"/>
              </a:spcBef>
            </a:pPr>
            <a:r>
              <a:rPr lang="en-US" sz="2918">
                <a:solidFill>
                  <a:srgbClr val="FFFFFF"/>
                </a:solidFill>
                <a:latin typeface="Body Text Bold"/>
              </a:rPr>
              <a:t>Actividades    </a:t>
            </a:r>
          </a:p>
        </p:txBody>
      </p:sp>
    </p:spTree>
  </p:cSld>
  <p:clrMapOvr>
    <a:masterClrMapping/>
  </p:clrMapOvr>
</p:sld>
</file>

<file path=ppt/slides/slide49.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1007842"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888088" y="606488"/>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190785" y="1421641"/>
            <a:ext cx="14094541" cy="1524000"/>
          </a:xfrm>
          <a:prstGeom prst="rect">
            <a:avLst/>
          </a:prstGeom>
        </p:spPr>
        <p:txBody>
          <a:bodyPr anchor="t" rtlCol="false" tIns="0" lIns="0" bIns="0" rIns="0">
            <a:spAutoFit/>
          </a:bodyPr>
          <a:lstStyle/>
          <a:p>
            <a:pPr algn="just">
              <a:lnSpc>
                <a:spcPts val="3839"/>
              </a:lnSpc>
            </a:pPr>
            <a:r>
              <a:rPr lang="en-US" sz="3199">
                <a:solidFill>
                  <a:srgbClr val="000000"/>
                </a:solidFill>
                <a:latin typeface="Arial"/>
              </a:rPr>
              <a:t>1. Registrar los eventos. Identificar el nivel de información que debe registrarse, conforme a una consideración de riesgo y rendimiento.</a:t>
            </a:r>
          </a:p>
          <a:p>
            <a:pPr algn="just">
              <a:lnSpc>
                <a:spcPts val="3839"/>
              </a:lnSpc>
              <a:spcBef>
                <a:spcPct val="0"/>
              </a:spcBef>
            </a:pPr>
          </a:p>
        </p:txBody>
      </p:sp>
      <p:sp>
        <p:nvSpPr>
          <p:cNvPr name="AutoShape 11" id="11"/>
          <p:cNvSpPr/>
          <p:nvPr/>
        </p:nvSpPr>
        <p:spPr>
          <a:xfrm>
            <a:off x="986985" y="2621791"/>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6422949" y="1577216"/>
            <a:ext cx="28408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2</a:t>
            </a:r>
          </a:p>
        </p:txBody>
      </p:sp>
      <p:sp>
        <p:nvSpPr>
          <p:cNvPr name="TextBox 13" id="13"/>
          <p:cNvSpPr txBox="true"/>
          <p:nvPr/>
        </p:nvSpPr>
        <p:spPr>
          <a:xfrm rot="0">
            <a:off x="1173554" y="3202816"/>
            <a:ext cx="14129003" cy="6671310"/>
          </a:xfrm>
          <a:prstGeom prst="rect">
            <a:avLst/>
          </a:prstGeom>
        </p:spPr>
        <p:txBody>
          <a:bodyPr anchor="t" rtlCol="false" tIns="0" lIns="0" bIns="0" rIns="0">
            <a:spAutoFit/>
          </a:bodyPr>
          <a:lstStyle/>
          <a:p>
            <a:pPr>
              <a:lnSpc>
                <a:spcPts val="4480"/>
              </a:lnSpc>
            </a:pPr>
            <a:r>
              <a:rPr lang="en-US" sz="3200">
                <a:solidFill>
                  <a:srgbClr val="000000"/>
                </a:solidFill>
                <a:latin typeface="Arial"/>
              </a:rPr>
              <a:t>2. Comprobar que todos los datos esperados para su procesamiento se reciban y procesen de forma completa, precisa y en el plazo debido. Entregar el producto conforme a los requisitos de la empresa. Soportar las necesidades de reinicios y reprocesamientos. Asegurar que los usuarios reciban los productos adecuados de forma seguray en el plazo debido.</a:t>
            </a:r>
          </a:p>
          <a:p>
            <a:pPr>
              <a:lnSpc>
                <a:spcPts val="4480"/>
              </a:lnSpc>
            </a:pPr>
          </a:p>
          <a:p>
            <a:pPr>
              <a:lnSpc>
                <a:spcPts val="4480"/>
              </a:lnSpc>
            </a:pPr>
            <a:r>
              <a:rPr lang="en-US" sz="3200">
                <a:solidFill>
                  <a:srgbClr val="000000"/>
                </a:solidFill>
                <a:latin typeface="Arial"/>
              </a:rPr>
              <a:t>3. Definir e implementar reglas que identifiquen y registren incumplimientos de umbrales y los estados de eventos. Encontrar un equilibrio entre la generaciónde eventos menores insignificantes y eventos significativos para que los registros de eventos no estén sobrecargados de información innecesaria.</a:t>
            </a:r>
          </a:p>
          <a:p>
            <a:pPr>
              <a:lnSpc>
                <a:spcPts val="3499"/>
              </a:lnSpc>
              <a:spcBef>
                <a:spcPct val="0"/>
              </a:spcBef>
            </a:pPr>
          </a:p>
        </p:txBody>
      </p:sp>
      <p:sp>
        <p:nvSpPr>
          <p:cNvPr name="TextBox 14" id="14"/>
          <p:cNvSpPr txBox="true"/>
          <p:nvPr/>
        </p:nvSpPr>
        <p:spPr>
          <a:xfrm rot="0">
            <a:off x="16421044" y="4775200"/>
            <a:ext cx="285988"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3</a:t>
            </a:r>
          </a:p>
        </p:txBody>
      </p:sp>
      <p:sp>
        <p:nvSpPr>
          <p:cNvPr name="TextBox 15" id="15"/>
          <p:cNvSpPr txBox="true"/>
          <p:nvPr/>
        </p:nvSpPr>
        <p:spPr>
          <a:xfrm rot="0">
            <a:off x="888088" y="111188"/>
            <a:ext cx="9286726" cy="1144906"/>
          </a:xfrm>
          <a:prstGeom prst="rect">
            <a:avLst/>
          </a:prstGeom>
        </p:spPr>
        <p:txBody>
          <a:bodyPr anchor="t" rtlCol="false" tIns="0" lIns="0" bIns="0" rIns="0">
            <a:spAutoFit/>
          </a:bodyPr>
          <a:lstStyle/>
          <a:p>
            <a:pPr algn="ctr">
              <a:lnSpc>
                <a:spcPts val="4619"/>
              </a:lnSpc>
            </a:pPr>
            <a:r>
              <a:rPr lang="en-US" sz="3299">
                <a:solidFill>
                  <a:srgbClr val="FFFFFF"/>
                </a:solidFill>
                <a:latin typeface="Body Text Bold"/>
              </a:rPr>
              <a:t>DSS01.03 Monitorizar la infraestructura de I&amp;T.</a:t>
            </a:r>
          </a:p>
          <a:p>
            <a:pPr algn="ctr">
              <a:lnSpc>
                <a:spcPts val="4619"/>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73032" y="2451090"/>
            <a:ext cx="5559039" cy="5559039"/>
          </a:xfrm>
          <a:custGeom>
            <a:avLst/>
            <a:gdLst/>
            <a:ahLst/>
            <a:cxnLst/>
            <a:rect r="r" b="b" t="t" l="l"/>
            <a:pathLst>
              <a:path h="5559039" w="5559039">
                <a:moveTo>
                  <a:pt x="0" y="0"/>
                </a:moveTo>
                <a:lnTo>
                  <a:pt x="5559040" y="0"/>
                </a:lnTo>
                <a:lnTo>
                  <a:pt x="5559040" y="5559039"/>
                </a:lnTo>
                <a:lnTo>
                  <a:pt x="0" y="55590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089577" y="2363980"/>
            <a:ext cx="5559039" cy="5559039"/>
          </a:xfrm>
          <a:custGeom>
            <a:avLst/>
            <a:gdLst/>
            <a:ahLst/>
            <a:cxnLst/>
            <a:rect r="r" b="b" t="t" l="l"/>
            <a:pathLst>
              <a:path h="5559039" w="5559039">
                <a:moveTo>
                  <a:pt x="0" y="0"/>
                </a:moveTo>
                <a:lnTo>
                  <a:pt x="5559039" y="0"/>
                </a:lnTo>
                <a:lnTo>
                  <a:pt x="5559039" y="5559040"/>
                </a:lnTo>
                <a:lnTo>
                  <a:pt x="0" y="55590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2037390" y="1371897"/>
            <a:ext cx="4493419" cy="6000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Muli"/>
              </a:rPr>
              <a:t>Práctica de gestión</a:t>
            </a:r>
          </a:p>
        </p:txBody>
      </p:sp>
      <p:sp>
        <p:nvSpPr>
          <p:cNvPr name="TextBox 7" id="7"/>
          <p:cNvSpPr txBox="true"/>
          <p:nvPr/>
        </p:nvSpPr>
        <p:spPr>
          <a:xfrm rot="0">
            <a:off x="2037390" y="2757576"/>
            <a:ext cx="4830324" cy="2466975"/>
          </a:xfrm>
          <a:prstGeom prst="rect">
            <a:avLst/>
          </a:prstGeom>
        </p:spPr>
        <p:txBody>
          <a:bodyPr anchor="t" rtlCol="false" tIns="0" lIns="0" bIns="0" rIns="0">
            <a:spAutoFit/>
          </a:bodyPr>
          <a:lstStyle/>
          <a:p>
            <a:pPr algn="ctr">
              <a:lnSpc>
                <a:spcPts val="2781"/>
              </a:lnSpc>
            </a:pPr>
            <a:r>
              <a:rPr lang="en-US" sz="2318">
                <a:solidFill>
                  <a:srgbClr val="000000"/>
                </a:solidFill>
                <a:latin typeface="Muli Bold"/>
              </a:rPr>
              <a:t>BAI09.02</a:t>
            </a:r>
            <a:r>
              <a:rPr lang="en-US" sz="2318">
                <a:solidFill>
                  <a:srgbClr val="000000"/>
                </a:solidFill>
                <a:latin typeface="Muli"/>
              </a:rPr>
              <a:t> Gestionar activos críticos.</a:t>
            </a:r>
          </a:p>
          <a:p>
            <a:pPr algn="ctr">
              <a:lnSpc>
                <a:spcPts val="2781"/>
              </a:lnSpc>
              <a:spcBef>
                <a:spcPct val="0"/>
              </a:spcBef>
            </a:pPr>
            <a:r>
              <a:rPr lang="en-US" sz="2318">
                <a:solidFill>
                  <a:srgbClr val="000000"/>
                </a:solidFill>
                <a:latin typeface="Muli"/>
              </a:rPr>
              <a:t>Identificar los activos que son críticos para garantizar la capacidad de prestación del servicio. Maximizar su confiabilidad y disponibilidad para apoyar las necesidades de negocio.</a:t>
            </a:r>
          </a:p>
        </p:txBody>
      </p:sp>
      <p:sp>
        <p:nvSpPr>
          <p:cNvPr name="TextBox 8" id="8"/>
          <p:cNvSpPr txBox="true"/>
          <p:nvPr/>
        </p:nvSpPr>
        <p:spPr>
          <a:xfrm rot="0">
            <a:off x="9966067" y="1371897"/>
            <a:ext cx="3860483" cy="6000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Muli"/>
              </a:rPr>
              <a:t>Métricas modelo</a:t>
            </a:r>
          </a:p>
        </p:txBody>
      </p:sp>
      <p:sp>
        <p:nvSpPr>
          <p:cNvPr name="TextBox 9" id="9"/>
          <p:cNvSpPr txBox="true"/>
          <p:nvPr/>
        </p:nvSpPr>
        <p:spPr>
          <a:xfrm rot="0">
            <a:off x="9144000" y="2707413"/>
            <a:ext cx="5504616" cy="2819400"/>
          </a:xfrm>
          <a:prstGeom prst="rect">
            <a:avLst/>
          </a:prstGeom>
        </p:spPr>
        <p:txBody>
          <a:bodyPr anchor="t" rtlCol="false" tIns="0" lIns="0" bIns="0" rIns="0">
            <a:spAutoFit/>
          </a:bodyPr>
          <a:lstStyle/>
          <a:p>
            <a:pPr algn="ctr">
              <a:lnSpc>
                <a:spcPts val="2789"/>
              </a:lnSpc>
            </a:pPr>
            <a:r>
              <a:rPr lang="en-US" sz="2324">
                <a:solidFill>
                  <a:srgbClr val="000000"/>
                </a:solidFill>
                <a:latin typeface="Muli Bold"/>
              </a:rPr>
              <a:t>a. </a:t>
            </a:r>
            <a:r>
              <a:rPr lang="en-US" sz="2324">
                <a:solidFill>
                  <a:srgbClr val="000000"/>
                </a:solidFill>
                <a:latin typeface="Muli"/>
              </a:rPr>
              <a:t>Númerode activos críticos.</a:t>
            </a:r>
          </a:p>
          <a:p>
            <a:pPr algn="ctr">
              <a:lnSpc>
                <a:spcPts val="2789"/>
              </a:lnSpc>
            </a:pPr>
          </a:p>
          <a:p>
            <a:pPr algn="ctr">
              <a:lnSpc>
                <a:spcPts val="2789"/>
              </a:lnSpc>
            </a:pPr>
            <a:r>
              <a:rPr lang="en-US" sz="2324">
                <a:solidFill>
                  <a:srgbClr val="000000"/>
                </a:solidFill>
                <a:latin typeface="Muli Bold"/>
              </a:rPr>
              <a:t>b. </a:t>
            </a:r>
            <a:r>
              <a:rPr lang="en-US" sz="2324">
                <a:solidFill>
                  <a:srgbClr val="000000"/>
                </a:solidFill>
                <a:latin typeface="Muli"/>
              </a:rPr>
              <a:t>Promediode inactividadpor activocrítico.</a:t>
            </a:r>
          </a:p>
          <a:p>
            <a:pPr algn="ctr">
              <a:lnSpc>
                <a:spcPts val="2789"/>
              </a:lnSpc>
            </a:pPr>
          </a:p>
          <a:p>
            <a:pPr algn="ctr">
              <a:lnSpc>
                <a:spcPts val="2789"/>
              </a:lnSpc>
            </a:pPr>
            <a:r>
              <a:rPr lang="en-US" sz="2324">
                <a:solidFill>
                  <a:srgbClr val="000000"/>
                </a:solidFill>
                <a:latin typeface="Muli Bold"/>
              </a:rPr>
              <a:t>c. </a:t>
            </a:r>
            <a:r>
              <a:rPr lang="en-US" sz="2324">
                <a:solidFill>
                  <a:srgbClr val="000000"/>
                </a:solidFill>
                <a:latin typeface="Muli"/>
              </a:rPr>
              <a:t>Número de tendencias de incidentes identificadas</a:t>
            </a:r>
          </a:p>
          <a:p>
            <a:pPr algn="ctr">
              <a:lnSpc>
                <a:spcPts val="2789"/>
              </a:lnSpc>
              <a:spcBef>
                <a:spcPct val="0"/>
              </a:spcBef>
            </a:pPr>
          </a:p>
        </p:txBody>
      </p:sp>
    </p:spTree>
  </p:cSld>
  <p:clrMapOvr>
    <a:masterClrMapping/>
  </p:clrMapOvr>
</p:sld>
</file>

<file path=ppt/slides/slide50.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1007842"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888088" y="606488"/>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6564016" y="2815920"/>
            <a:ext cx="285988"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3</a:t>
            </a:r>
          </a:p>
        </p:txBody>
      </p:sp>
      <p:sp>
        <p:nvSpPr>
          <p:cNvPr name="AutoShape 11" id="11"/>
          <p:cNvSpPr/>
          <p:nvPr/>
        </p:nvSpPr>
        <p:spPr>
          <a:xfrm>
            <a:off x="986985" y="6038764"/>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156323" y="7181764"/>
            <a:ext cx="14228318" cy="1166496"/>
          </a:xfrm>
          <a:prstGeom prst="rect">
            <a:avLst/>
          </a:prstGeom>
        </p:spPr>
        <p:txBody>
          <a:bodyPr anchor="t" rtlCol="false" tIns="0" lIns="0" bIns="0" rIns="0">
            <a:spAutoFit/>
          </a:bodyPr>
          <a:lstStyle/>
          <a:p>
            <a:pPr>
              <a:lnSpc>
                <a:spcPts val="4479"/>
              </a:lnSpc>
              <a:spcBef>
                <a:spcPct val="0"/>
              </a:spcBef>
            </a:pPr>
            <a:r>
              <a:rPr lang="en-US" sz="3199">
                <a:solidFill>
                  <a:srgbClr val="000000"/>
                </a:solidFill>
                <a:latin typeface="Arial"/>
              </a:rPr>
              <a:t>6. Establecer procedimientos para monitorizar los registros de eventos. Llevar a cabo revisiones regulares.</a:t>
            </a:r>
          </a:p>
        </p:txBody>
      </p:sp>
      <p:sp>
        <p:nvSpPr>
          <p:cNvPr name="TextBox 13" id="13"/>
          <p:cNvSpPr txBox="true"/>
          <p:nvPr/>
        </p:nvSpPr>
        <p:spPr>
          <a:xfrm rot="0">
            <a:off x="16420508" y="7053237"/>
            <a:ext cx="287060"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4</a:t>
            </a:r>
          </a:p>
        </p:txBody>
      </p:sp>
      <p:sp>
        <p:nvSpPr>
          <p:cNvPr name="TextBox 14" id="14"/>
          <p:cNvSpPr txBox="true"/>
          <p:nvPr/>
        </p:nvSpPr>
        <p:spPr>
          <a:xfrm rot="0">
            <a:off x="1223211" y="2327275"/>
            <a:ext cx="14094541" cy="2800350"/>
          </a:xfrm>
          <a:prstGeom prst="rect">
            <a:avLst/>
          </a:prstGeom>
        </p:spPr>
        <p:txBody>
          <a:bodyPr anchor="t" rtlCol="false" tIns="0" lIns="0" bIns="0" rIns="0">
            <a:spAutoFit/>
          </a:bodyPr>
          <a:lstStyle/>
          <a:p>
            <a:pPr algn="just">
              <a:lnSpc>
                <a:spcPts val="3840"/>
              </a:lnSpc>
            </a:pPr>
            <a:r>
              <a:rPr lang="en-US" sz="3200">
                <a:solidFill>
                  <a:srgbClr val="000000"/>
                </a:solidFill>
                <a:latin typeface="Arial"/>
              </a:rPr>
              <a:t>4. Producirregistros deeventos y conservarlos durante un periodo de tiempo adecuado para que ayuden en futuras investigaciones.</a:t>
            </a:r>
          </a:p>
          <a:p>
            <a:pPr algn="just">
              <a:lnSpc>
                <a:spcPts val="3840"/>
              </a:lnSpc>
            </a:pPr>
          </a:p>
          <a:p>
            <a:pPr algn="just">
              <a:lnSpc>
                <a:spcPts val="3840"/>
              </a:lnSpc>
            </a:pPr>
            <a:r>
              <a:rPr lang="en-US" sz="3200">
                <a:solidFill>
                  <a:srgbClr val="000000"/>
                </a:solidFill>
                <a:latin typeface="Arial"/>
              </a:rPr>
              <a:t>5. Garantizar que se creen tickets de incidentes en el plazo debido a la hora de monitorizar desviaciones identificadas en los umbrales definidos.</a:t>
            </a:r>
          </a:p>
          <a:p>
            <a:pPr algn="just">
              <a:lnSpc>
                <a:spcPts val="2400"/>
              </a:lnSpc>
              <a:spcBef>
                <a:spcPct val="0"/>
              </a:spcBef>
            </a:pPr>
          </a:p>
        </p:txBody>
      </p:sp>
      <p:sp>
        <p:nvSpPr>
          <p:cNvPr name="TextBox 15" id="15"/>
          <p:cNvSpPr txBox="true"/>
          <p:nvPr/>
        </p:nvSpPr>
        <p:spPr>
          <a:xfrm rot="0">
            <a:off x="888088" y="111188"/>
            <a:ext cx="9286726" cy="1144906"/>
          </a:xfrm>
          <a:prstGeom prst="rect">
            <a:avLst/>
          </a:prstGeom>
        </p:spPr>
        <p:txBody>
          <a:bodyPr anchor="t" rtlCol="false" tIns="0" lIns="0" bIns="0" rIns="0">
            <a:spAutoFit/>
          </a:bodyPr>
          <a:lstStyle/>
          <a:p>
            <a:pPr algn="ctr">
              <a:lnSpc>
                <a:spcPts val="4619"/>
              </a:lnSpc>
            </a:pPr>
            <a:r>
              <a:rPr lang="en-US" sz="3299">
                <a:solidFill>
                  <a:srgbClr val="FFFFFF"/>
                </a:solidFill>
                <a:latin typeface="Body Text Bold"/>
              </a:rPr>
              <a:t>DSS01.03 Monitorizar la infraestructura de I&amp;T.</a:t>
            </a:r>
          </a:p>
          <a:p>
            <a:pPr algn="ctr">
              <a:lnSpc>
                <a:spcPts val="4619"/>
              </a:lnSpc>
              <a:spcBef>
                <a:spcPct val="0"/>
              </a:spcBef>
            </a:pPr>
          </a:p>
        </p:txBody>
      </p:sp>
    </p:spTree>
  </p:cSld>
  <p:clrMapOvr>
    <a:masterClrMapping/>
  </p:clrMapOvr>
</p:sld>
</file>

<file path=ppt/slides/slide51.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1007842"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1028700" y="606488"/>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223211" y="2240974"/>
            <a:ext cx="14094541" cy="6715125"/>
          </a:xfrm>
          <a:prstGeom prst="rect">
            <a:avLst/>
          </a:prstGeom>
        </p:spPr>
        <p:txBody>
          <a:bodyPr anchor="t" rtlCol="false" tIns="0" lIns="0" bIns="0" rIns="0">
            <a:spAutoFit/>
          </a:bodyPr>
          <a:lstStyle/>
          <a:p>
            <a:pPr algn="just">
              <a:lnSpc>
                <a:spcPts val="3839"/>
              </a:lnSpc>
            </a:pPr>
            <a:r>
              <a:rPr lang="en-US" sz="3199">
                <a:solidFill>
                  <a:srgbClr val="000000"/>
                </a:solidFill>
                <a:latin typeface="Arial"/>
              </a:rPr>
              <a:t>1. Identificar los desastres naturales y causados por el hombre que podrían ocurrir en el área en la que se encuentran las instalaciones de TI. Evaluar el efecto potencial en las instalaciones de TI.</a:t>
            </a:r>
          </a:p>
          <a:p>
            <a:pPr algn="just">
              <a:lnSpc>
                <a:spcPts val="3839"/>
              </a:lnSpc>
            </a:pPr>
          </a:p>
          <a:p>
            <a:pPr algn="just">
              <a:lnSpc>
                <a:spcPts val="3839"/>
              </a:lnSpc>
            </a:pPr>
            <a:r>
              <a:rPr lang="en-US" sz="3199">
                <a:solidFill>
                  <a:srgbClr val="000000"/>
                </a:solidFill>
                <a:latin typeface="Arial"/>
              </a:rPr>
              <a:t>2. Identificar cómo el equipo de I&amp;T, incluido el equipo móvil y el off-site, se protege de las amenazas medioambientales. Asegurar que la política limita o excluye el consumo de comida, bebida y fumar en áreas sensibles, y prohibir el almacenamiento de artículos de papelería y otros suministros que suponen un peligro de incendio en las salas de ordenadores.</a:t>
            </a:r>
          </a:p>
          <a:p>
            <a:pPr algn="just">
              <a:lnSpc>
                <a:spcPts val="3839"/>
              </a:lnSpc>
            </a:pPr>
          </a:p>
          <a:p>
            <a:pPr algn="just">
              <a:lnSpc>
                <a:spcPts val="3839"/>
              </a:lnSpc>
            </a:pPr>
            <a:r>
              <a:rPr lang="en-US" sz="3199">
                <a:solidFill>
                  <a:srgbClr val="000000"/>
                </a:solidFill>
                <a:latin typeface="Arial"/>
              </a:rPr>
              <a:t>3. Mantener los centros de TI y salas de servidores limpios y seguros en todo momento (es decir, sin desorden, papel, cajas de cartón, papeleras llenas, productos químicos o materiales inflamables).</a:t>
            </a:r>
          </a:p>
          <a:p>
            <a:pPr algn="just">
              <a:lnSpc>
                <a:spcPts val="2639"/>
              </a:lnSpc>
              <a:spcBef>
                <a:spcPct val="0"/>
              </a:spcBef>
            </a:pPr>
          </a:p>
        </p:txBody>
      </p:sp>
      <p:sp>
        <p:nvSpPr>
          <p:cNvPr name="TextBox 11" id="11"/>
          <p:cNvSpPr txBox="true"/>
          <p:nvPr/>
        </p:nvSpPr>
        <p:spPr>
          <a:xfrm rot="0">
            <a:off x="16421996" y="4775200"/>
            <a:ext cx="28408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2</a:t>
            </a:r>
          </a:p>
        </p:txBody>
      </p:sp>
      <p:sp>
        <p:nvSpPr>
          <p:cNvPr name="TextBox 12" id="12"/>
          <p:cNvSpPr txBox="true"/>
          <p:nvPr/>
        </p:nvSpPr>
        <p:spPr>
          <a:xfrm rot="0">
            <a:off x="1007842" y="4507"/>
            <a:ext cx="7542807" cy="1144906"/>
          </a:xfrm>
          <a:prstGeom prst="rect">
            <a:avLst/>
          </a:prstGeom>
        </p:spPr>
        <p:txBody>
          <a:bodyPr anchor="t" rtlCol="false" tIns="0" lIns="0" bIns="0" rIns="0">
            <a:spAutoFit/>
          </a:bodyPr>
          <a:lstStyle/>
          <a:p>
            <a:pPr algn="ctr">
              <a:lnSpc>
                <a:spcPts val="4619"/>
              </a:lnSpc>
            </a:pPr>
            <a:r>
              <a:rPr lang="en-US" sz="3299">
                <a:solidFill>
                  <a:srgbClr val="FFFFFF"/>
                </a:solidFill>
                <a:latin typeface="Body Text Bold"/>
              </a:rPr>
              <a:t>DSS01.04 Gestionarel medioambiente</a:t>
            </a:r>
          </a:p>
          <a:p>
            <a:pPr algn="ctr">
              <a:lnSpc>
                <a:spcPts val="4619"/>
              </a:lnSpc>
              <a:spcBef>
                <a:spcPct val="0"/>
              </a:spcBef>
            </a:pPr>
          </a:p>
        </p:txBody>
      </p:sp>
    </p:spTree>
  </p:cSld>
  <p:clrMapOvr>
    <a:masterClrMapping/>
  </p:clrMapOvr>
</p:sld>
</file>

<file path=ppt/slides/slide52.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1007842"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1028700" y="606488"/>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235880" y="1576316"/>
            <a:ext cx="14297242" cy="5003166"/>
          </a:xfrm>
          <a:prstGeom prst="rect">
            <a:avLst/>
          </a:prstGeom>
        </p:spPr>
        <p:txBody>
          <a:bodyPr anchor="t" rtlCol="false" tIns="0" lIns="0" bIns="0" rIns="0">
            <a:spAutoFit/>
          </a:bodyPr>
          <a:lstStyle/>
          <a:p>
            <a:pPr>
              <a:lnSpc>
                <a:spcPts val="4479"/>
              </a:lnSpc>
            </a:pPr>
            <a:r>
              <a:rPr lang="en-US" sz="3199">
                <a:solidFill>
                  <a:srgbClr val="000000"/>
                </a:solidFill>
                <a:latin typeface="Arial"/>
              </a:rPr>
              <a:t>4. Situar y construir las instalaciones de TI para minimizar y mitigar la susceptibilidad a las amenazas medioambientales (p. ej., robo, aire, incendio, humo, agua, vibración, terrorismo, vandalismo, químicos, explosivos). Considerar zonas de seguridad y/o células ignífugas específicas (p. ej., ubicar los entornos/servidores de producción y desarrollo apartado uno del otro).</a:t>
            </a:r>
          </a:p>
          <a:p>
            <a:pPr>
              <a:lnSpc>
                <a:spcPts val="4479"/>
              </a:lnSpc>
            </a:pPr>
            <a:r>
              <a:rPr lang="en-US" sz="3199">
                <a:solidFill>
                  <a:srgbClr val="000000"/>
                </a:solidFill>
                <a:latin typeface="Arial"/>
              </a:rPr>
              <a:t>5. Comparar las medidas y planes de contingencia con los requisitos de las políticas de seguros y los resultados del informe. Abordar los puntos de incumplimiento en el plazo debido.</a:t>
            </a:r>
          </a:p>
          <a:p>
            <a:pPr>
              <a:lnSpc>
                <a:spcPts val="3639"/>
              </a:lnSpc>
              <a:spcBef>
                <a:spcPct val="0"/>
              </a:spcBef>
            </a:pPr>
          </a:p>
        </p:txBody>
      </p:sp>
      <p:sp>
        <p:nvSpPr>
          <p:cNvPr name="TextBox 11" id="11"/>
          <p:cNvSpPr txBox="true"/>
          <p:nvPr/>
        </p:nvSpPr>
        <p:spPr>
          <a:xfrm rot="0">
            <a:off x="16564038" y="3225592"/>
            <a:ext cx="285988"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3</a:t>
            </a:r>
          </a:p>
        </p:txBody>
      </p:sp>
      <p:sp>
        <p:nvSpPr>
          <p:cNvPr name="TextBox 12" id="12"/>
          <p:cNvSpPr txBox="true"/>
          <p:nvPr/>
        </p:nvSpPr>
        <p:spPr>
          <a:xfrm rot="0">
            <a:off x="1156323" y="6484231"/>
            <a:ext cx="14228318" cy="3253105"/>
          </a:xfrm>
          <a:prstGeom prst="rect">
            <a:avLst/>
          </a:prstGeom>
        </p:spPr>
        <p:txBody>
          <a:bodyPr anchor="t" rtlCol="false" tIns="0" lIns="0" bIns="0" rIns="0">
            <a:spAutoFit/>
          </a:bodyPr>
          <a:lstStyle/>
          <a:p>
            <a:pPr>
              <a:lnSpc>
                <a:spcPts val="3359"/>
              </a:lnSpc>
            </a:pPr>
          </a:p>
          <a:p>
            <a:pPr>
              <a:lnSpc>
                <a:spcPts val="4479"/>
              </a:lnSpc>
            </a:pPr>
            <a:r>
              <a:rPr lang="en-US" sz="3199">
                <a:solidFill>
                  <a:srgbClr val="000000"/>
                </a:solidFill>
                <a:latin typeface="Arial"/>
              </a:rPr>
              <a:t>6. Responder a las alarmas medioambientales y a otras notificaciones. Documentar y probar los procedimientos, lo cual debería incluir la priorización de alarmas ycontacto con las autoridades de respuesta a emergencia locales. Capacitar al personal en estos procedimientos.</a:t>
            </a:r>
          </a:p>
          <a:p>
            <a:pPr>
              <a:lnSpc>
                <a:spcPts val="4479"/>
              </a:lnSpc>
              <a:spcBef>
                <a:spcPct val="0"/>
              </a:spcBef>
            </a:pPr>
          </a:p>
        </p:txBody>
      </p:sp>
      <p:sp>
        <p:nvSpPr>
          <p:cNvPr name="TextBox 13" id="13"/>
          <p:cNvSpPr txBox="true"/>
          <p:nvPr/>
        </p:nvSpPr>
        <p:spPr>
          <a:xfrm rot="0">
            <a:off x="16419019" y="8616191"/>
            <a:ext cx="287060"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4</a:t>
            </a:r>
          </a:p>
        </p:txBody>
      </p:sp>
      <p:sp>
        <p:nvSpPr>
          <p:cNvPr name="AutoShape 14" id="14"/>
          <p:cNvSpPr/>
          <p:nvPr/>
        </p:nvSpPr>
        <p:spPr>
          <a:xfrm>
            <a:off x="1156323" y="6560431"/>
            <a:ext cx="16272315" cy="0"/>
          </a:xfrm>
          <a:prstGeom prst="line">
            <a:avLst/>
          </a:prstGeom>
          <a:ln cap="flat" w="38100">
            <a:solidFill>
              <a:srgbClr val="000000"/>
            </a:solidFill>
            <a:prstDash val="solid"/>
            <a:headEnd type="diamond" len="lg" w="lg"/>
            <a:tailEnd type="diamond" len="lg" w="lg"/>
          </a:ln>
        </p:spPr>
      </p:sp>
      <p:sp>
        <p:nvSpPr>
          <p:cNvPr name="TextBox 15" id="15"/>
          <p:cNvSpPr txBox="true"/>
          <p:nvPr/>
        </p:nvSpPr>
        <p:spPr>
          <a:xfrm rot="0">
            <a:off x="1007842" y="4507"/>
            <a:ext cx="7542807" cy="1144906"/>
          </a:xfrm>
          <a:prstGeom prst="rect">
            <a:avLst/>
          </a:prstGeom>
        </p:spPr>
        <p:txBody>
          <a:bodyPr anchor="t" rtlCol="false" tIns="0" lIns="0" bIns="0" rIns="0">
            <a:spAutoFit/>
          </a:bodyPr>
          <a:lstStyle/>
          <a:p>
            <a:pPr algn="ctr">
              <a:lnSpc>
                <a:spcPts val="4619"/>
              </a:lnSpc>
            </a:pPr>
            <a:r>
              <a:rPr lang="en-US" sz="3299">
                <a:solidFill>
                  <a:srgbClr val="FFFFFF"/>
                </a:solidFill>
                <a:latin typeface="Body Text Bold"/>
              </a:rPr>
              <a:t>DSS01.04 Gestionarel medioambiente</a:t>
            </a:r>
          </a:p>
          <a:p>
            <a:pPr algn="ctr">
              <a:lnSpc>
                <a:spcPts val="4619"/>
              </a:lnSpc>
              <a:spcBef>
                <a:spcPct val="0"/>
              </a:spcBef>
            </a:pPr>
          </a:p>
        </p:txBody>
      </p:sp>
    </p:spTree>
  </p:cSld>
  <p:clrMapOvr>
    <a:masterClrMapping/>
  </p:clrMapOvr>
</p:sld>
</file>

<file path=ppt/slides/slide53.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1007842"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1007842" y="644588"/>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190785" y="1421641"/>
            <a:ext cx="14094541" cy="4924425"/>
          </a:xfrm>
          <a:prstGeom prst="rect">
            <a:avLst/>
          </a:prstGeom>
        </p:spPr>
        <p:txBody>
          <a:bodyPr anchor="t" rtlCol="false" tIns="0" lIns="0" bIns="0" rIns="0">
            <a:spAutoFit/>
          </a:bodyPr>
          <a:lstStyle/>
          <a:p>
            <a:pPr algn="just">
              <a:lnSpc>
                <a:spcPts val="3840"/>
              </a:lnSpc>
            </a:pPr>
            <a:r>
              <a:rPr lang="en-US" sz="3200">
                <a:solidFill>
                  <a:srgbClr val="000000"/>
                </a:solidFill>
                <a:latin typeface="Arial"/>
              </a:rPr>
              <a:t>1. Examinar los requisitos de protección de las instalaciones de TI con respecto a las fluctuaciones y cortes eléctricos, junto con otros requisitos de planificación de continuidad del negocio. Procurar un equipo de suministro ininterrumpido adecuado (p. ej., baterías, generadores) para respaldar la planificación de continuación del negocio.</a:t>
            </a:r>
          </a:p>
          <a:p>
            <a:pPr algn="just">
              <a:lnSpc>
                <a:spcPts val="3840"/>
              </a:lnSpc>
            </a:pPr>
          </a:p>
          <a:p>
            <a:pPr algn="just">
              <a:lnSpc>
                <a:spcPts val="3840"/>
              </a:lnSpc>
            </a:pPr>
            <a:r>
              <a:rPr lang="en-US" sz="3200">
                <a:solidFill>
                  <a:srgbClr val="000000"/>
                </a:solidFill>
                <a:latin typeface="Arial"/>
              </a:rPr>
              <a:t>2. Probar regularmente los mecanismos de suministro eléctrico ininterrumpidos. Asegurar que la electricidad pueda cambiar a otra fuente de alimentación sin ningún efecto significativo en las operaciones del negocio.</a:t>
            </a:r>
          </a:p>
          <a:p>
            <a:pPr algn="just">
              <a:lnSpc>
                <a:spcPts val="3840"/>
              </a:lnSpc>
              <a:spcBef>
                <a:spcPct val="0"/>
              </a:spcBef>
            </a:pPr>
          </a:p>
        </p:txBody>
      </p:sp>
      <p:sp>
        <p:nvSpPr>
          <p:cNvPr name="TextBox 11" id="11"/>
          <p:cNvSpPr txBox="true"/>
          <p:nvPr/>
        </p:nvSpPr>
        <p:spPr>
          <a:xfrm rot="0">
            <a:off x="16421974" y="5359584"/>
            <a:ext cx="28408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2</a:t>
            </a:r>
          </a:p>
        </p:txBody>
      </p:sp>
      <p:sp>
        <p:nvSpPr>
          <p:cNvPr name="TextBox 12" id="12"/>
          <p:cNvSpPr txBox="true"/>
          <p:nvPr/>
        </p:nvSpPr>
        <p:spPr>
          <a:xfrm rot="0">
            <a:off x="1190785" y="6222241"/>
            <a:ext cx="14297242" cy="3861435"/>
          </a:xfrm>
          <a:prstGeom prst="rect">
            <a:avLst/>
          </a:prstGeom>
        </p:spPr>
        <p:txBody>
          <a:bodyPr anchor="t" rtlCol="false" tIns="0" lIns="0" bIns="0" rIns="0">
            <a:spAutoFit/>
          </a:bodyPr>
          <a:lstStyle/>
          <a:p>
            <a:pPr>
              <a:lnSpc>
                <a:spcPts val="4480"/>
              </a:lnSpc>
            </a:pPr>
            <a:r>
              <a:rPr lang="en-US" sz="3200">
                <a:solidFill>
                  <a:srgbClr val="000000"/>
                </a:solidFill>
                <a:latin typeface="Arial"/>
              </a:rPr>
              <a:t>4. Confirmar que el cableado exterior de la instalación de TI se sitúe bajo tierra o tenga una protección alternativa adecuada. Determinar que el cableado de la instalación de TI se encuentre en conductos seguros, y el acceso a armarios de cableado esté restringido a personal autorizado. Proteger el cableado adecuadamente frente al daño causado por el fuego, el humo, el agua, la intercepción y la interferencia.</a:t>
            </a:r>
          </a:p>
          <a:p>
            <a:pPr>
              <a:lnSpc>
                <a:spcPts val="3499"/>
              </a:lnSpc>
              <a:spcBef>
                <a:spcPct val="0"/>
              </a:spcBef>
            </a:pPr>
          </a:p>
        </p:txBody>
      </p:sp>
      <p:sp>
        <p:nvSpPr>
          <p:cNvPr name="TextBox 13" id="13"/>
          <p:cNvSpPr txBox="true"/>
          <p:nvPr/>
        </p:nvSpPr>
        <p:spPr>
          <a:xfrm rot="0">
            <a:off x="1007842" y="111188"/>
            <a:ext cx="7542807" cy="1144906"/>
          </a:xfrm>
          <a:prstGeom prst="rect">
            <a:avLst/>
          </a:prstGeom>
        </p:spPr>
        <p:txBody>
          <a:bodyPr anchor="t" rtlCol="false" tIns="0" lIns="0" bIns="0" rIns="0">
            <a:spAutoFit/>
          </a:bodyPr>
          <a:lstStyle/>
          <a:p>
            <a:pPr algn="ctr">
              <a:lnSpc>
                <a:spcPts val="4619"/>
              </a:lnSpc>
            </a:pPr>
            <a:r>
              <a:rPr lang="en-US" sz="3299">
                <a:solidFill>
                  <a:srgbClr val="FFFFFF"/>
                </a:solidFill>
                <a:latin typeface="Body Text Bold"/>
              </a:rPr>
              <a:t>DSS01.05 Gestionarel medioambiente</a:t>
            </a:r>
          </a:p>
          <a:p>
            <a:pPr algn="ctr">
              <a:lnSpc>
                <a:spcPts val="4619"/>
              </a:lnSpc>
              <a:spcBef>
                <a:spcPct val="0"/>
              </a:spcBef>
            </a:pPr>
          </a:p>
        </p:txBody>
      </p:sp>
    </p:spTree>
  </p:cSld>
  <p:clrMapOvr>
    <a:masterClrMapping/>
  </p:clrMapOvr>
</p:sld>
</file>

<file path=ppt/slides/slide54.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1007842" y="1149413"/>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1007842" y="644588"/>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304804" y="1489424"/>
            <a:ext cx="14228318" cy="3414395"/>
          </a:xfrm>
          <a:prstGeom prst="rect">
            <a:avLst/>
          </a:prstGeom>
        </p:spPr>
        <p:txBody>
          <a:bodyPr anchor="t" rtlCol="false" tIns="0" lIns="0" bIns="0" rIns="0">
            <a:spAutoFit/>
          </a:bodyPr>
          <a:lstStyle/>
          <a:p>
            <a:pPr>
              <a:lnSpc>
                <a:spcPts val="4480"/>
              </a:lnSpc>
            </a:pPr>
            <a:r>
              <a:rPr lang="en-US" sz="3200">
                <a:solidFill>
                  <a:srgbClr val="000000"/>
                </a:solidFill>
                <a:latin typeface="Arial"/>
              </a:rPr>
              <a:t>8. Analizar los sistemas de alojamiento de alta disponibilidad de las instalaciones para comprobar redundancia y requisitos de cableado a prueba de fallos (externo e interno).</a:t>
            </a:r>
          </a:p>
          <a:p>
            <a:pPr>
              <a:lnSpc>
                <a:spcPts val="4480"/>
              </a:lnSpc>
              <a:spcBef>
                <a:spcPct val="0"/>
              </a:spcBef>
            </a:pPr>
            <a:r>
              <a:rPr lang="en-US" sz="3200">
                <a:solidFill>
                  <a:srgbClr val="000000"/>
                </a:solidFill>
                <a:latin typeface="Arial"/>
              </a:rPr>
              <a:t>9. Asegurar que las instalaciones de TI cumplen con la legislación, regulaciones y, directrices de salud y seguridad y, las especificaciones de proveedores relevantes.</a:t>
            </a:r>
          </a:p>
        </p:txBody>
      </p:sp>
      <p:sp>
        <p:nvSpPr>
          <p:cNvPr name="TextBox 11" id="11"/>
          <p:cNvSpPr txBox="true"/>
          <p:nvPr/>
        </p:nvSpPr>
        <p:spPr>
          <a:xfrm rot="0">
            <a:off x="16421014" y="3571116"/>
            <a:ext cx="286048"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3</a:t>
            </a:r>
          </a:p>
        </p:txBody>
      </p:sp>
      <p:sp>
        <p:nvSpPr>
          <p:cNvPr name="TextBox 12" id="12"/>
          <p:cNvSpPr txBox="true"/>
          <p:nvPr/>
        </p:nvSpPr>
        <p:spPr>
          <a:xfrm rot="0">
            <a:off x="1007842" y="111188"/>
            <a:ext cx="7542807" cy="1144906"/>
          </a:xfrm>
          <a:prstGeom prst="rect">
            <a:avLst/>
          </a:prstGeom>
        </p:spPr>
        <p:txBody>
          <a:bodyPr anchor="t" rtlCol="false" tIns="0" lIns="0" bIns="0" rIns="0">
            <a:spAutoFit/>
          </a:bodyPr>
          <a:lstStyle/>
          <a:p>
            <a:pPr algn="ctr">
              <a:lnSpc>
                <a:spcPts val="4619"/>
              </a:lnSpc>
            </a:pPr>
            <a:r>
              <a:rPr lang="en-US" sz="3299">
                <a:solidFill>
                  <a:srgbClr val="FFFFFF"/>
                </a:solidFill>
                <a:latin typeface="Body Text Bold"/>
              </a:rPr>
              <a:t>DSS01.05 Gestionarel medioambiente</a:t>
            </a:r>
          </a:p>
          <a:p>
            <a:pPr algn="ctr">
              <a:lnSpc>
                <a:spcPts val="4619"/>
              </a:lnSpc>
              <a:spcBef>
                <a:spcPct val="0"/>
              </a:spcBef>
            </a:pPr>
          </a:p>
        </p:txBody>
      </p:sp>
      <p:sp>
        <p:nvSpPr>
          <p:cNvPr name="TextBox 13" id="13"/>
          <p:cNvSpPr txBox="true"/>
          <p:nvPr/>
        </p:nvSpPr>
        <p:spPr>
          <a:xfrm rot="0">
            <a:off x="1156323" y="5281930"/>
            <a:ext cx="14228318" cy="3976370"/>
          </a:xfrm>
          <a:prstGeom prst="rect">
            <a:avLst/>
          </a:prstGeom>
        </p:spPr>
        <p:txBody>
          <a:bodyPr anchor="t" rtlCol="false" tIns="0" lIns="0" bIns="0" rIns="0">
            <a:spAutoFit/>
          </a:bodyPr>
          <a:lstStyle/>
          <a:p>
            <a:pPr>
              <a:lnSpc>
                <a:spcPts val="4480"/>
              </a:lnSpc>
            </a:pPr>
            <a:r>
              <a:rPr lang="en-US" sz="3200">
                <a:solidFill>
                  <a:srgbClr val="000000"/>
                </a:solidFill>
                <a:latin typeface="Arial"/>
              </a:rPr>
              <a:t>10. Registrar, monitorizar, gestionar y resolver incidentes en las instalaciones en línea con el proceso de gestión de incidentes de I&amp;T. Poner a disposición informes sobre incidentes en las instalaciones que la legislación y las regulaciones obligan a hacer públicos.</a:t>
            </a:r>
          </a:p>
          <a:p>
            <a:pPr>
              <a:lnSpc>
                <a:spcPts val="4480"/>
              </a:lnSpc>
              <a:spcBef>
                <a:spcPct val="0"/>
              </a:spcBef>
            </a:pPr>
            <a:r>
              <a:rPr lang="en-US" sz="3200">
                <a:solidFill>
                  <a:srgbClr val="000000"/>
                </a:solidFill>
                <a:latin typeface="Arial"/>
              </a:rPr>
              <a:t>11. Analizar lasalteraciones físicas de las instalaciones de TIparareevaluar el riesgo medioambiental (p.ej.,daño por fuego o agua).Informar los resultados de este análisis a la dirección de instalaciones y continuidad del negocio.</a:t>
            </a:r>
          </a:p>
        </p:txBody>
      </p:sp>
      <p:sp>
        <p:nvSpPr>
          <p:cNvPr name="AutoShape 14" id="14"/>
          <p:cNvSpPr/>
          <p:nvPr/>
        </p:nvSpPr>
        <p:spPr>
          <a:xfrm>
            <a:off x="1156323" y="5124450"/>
            <a:ext cx="16272315" cy="0"/>
          </a:xfrm>
          <a:prstGeom prst="line">
            <a:avLst/>
          </a:prstGeom>
          <a:ln cap="flat" w="38100">
            <a:solidFill>
              <a:srgbClr val="000000"/>
            </a:solidFill>
            <a:prstDash val="solid"/>
            <a:headEnd type="diamond" len="lg" w="lg"/>
            <a:tailEnd type="diamond" len="lg" w="lg"/>
          </a:ln>
        </p:spPr>
      </p:sp>
      <p:sp>
        <p:nvSpPr>
          <p:cNvPr name="TextBox 15" id="15"/>
          <p:cNvSpPr txBox="true"/>
          <p:nvPr/>
        </p:nvSpPr>
        <p:spPr>
          <a:xfrm rot="0">
            <a:off x="16420471" y="7548752"/>
            <a:ext cx="287089"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a:rPr>
              <a:t>4</a:t>
            </a:r>
          </a:p>
        </p:txBody>
      </p:sp>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9876" y="1028700"/>
            <a:ext cx="18048249" cy="8229600"/>
          </a:xfrm>
          <a:custGeom>
            <a:avLst/>
            <a:gdLst/>
            <a:ahLst/>
            <a:cxnLst/>
            <a:rect r="r" b="b" t="t" l="l"/>
            <a:pathLst>
              <a:path h="8229600" w="18048249">
                <a:moveTo>
                  <a:pt x="0" y="0"/>
                </a:moveTo>
                <a:lnTo>
                  <a:pt x="18048248" y="0"/>
                </a:lnTo>
                <a:lnTo>
                  <a:pt x="18048248" y="8229600"/>
                </a:lnTo>
                <a:lnTo>
                  <a:pt x="0" y="8229600"/>
                </a:lnTo>
                <a:lnTo>
                  <a:pt x="0" y="0"/>
                </a:lnTo>
                <a:close/>
              </a:path>
            </a:pathLst>
          </a:custGeom>
          <a:blipFill>
            <a:blip r:embed="rId2"/>
            <a:stretch>
              <a:fillRect l="0" t="0" r="0" b="0"/>
            </a:stretch>
          </a:blipFill>
        </p:spPr>
      </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979690" y="1027409"/>
            <a:ext cx="11543780" cy="644525"/>
            <a:chOff x="0" y="0"/>
            <a:chExt cx="3040337" cy="169752"/>
          </a:xfrm>
        </p:grpSpPr>
        <p:sp>
          <p:nvSpPr>
            <p:cNvPr name="Freeform 3" id="3"/>
            <p:cNvSpPr/>
            <p:nvPr/>
          </p:nvSpPr>
          <p:spPr>
            <a:xfrm flipH="false" flipV="false" rot="0">
              <a:off x="0" y="0"/>
              <a:ext cx="3040337" cy="169752"/>
            </a:xfrm>
            <a:custGeom>
              <a:avLst/>
              <a:gdLst/>
              <a:ahLst/>
              <a:cxnLst/>
              <a:rect r="r" b="b" t="t" l="l"/>
              <a:pathLst>
                <a:path h="169752" w="3040337">
                  <a:moveTo>
                    <a:pt x="15425" y="0"/>
                  </a:moveTo>
                  <a:lnTo>
                    <a:pt x="3024912" y="0"/>
                  </a:lnTo>
                  <a:cubicBezTo>
                    <a:pt x="3029003" y="0"/>
                    <a:pt x="3032926" y="1625"/>
                    <a:pt x="3035819" y="4518"/>
                  </a:cubicBezTo>
                  <a:cubicBezTo>
                    <a:pt x="3038712" y="7411"/>
                    <a:pt x="3040337" y="11334"/>
                    <a:pt x="3040337" y="15425"/>
                  </a:cubicBezTo>
                  <a:lnTo>
                    <a:pt x="3040337" y="154326"/>
                  </a:lnTo>
                  <a:cubicBezTo>
                    <a:pt x="3040337" y="162845"/>
                    <a:pt x="3033431" y="169752"/>
                    <a:pt x="3024912" y="169752"/>
                  </a:cubicBezTo>
                  <a:lnTo>
                    <a:pt x="15425" y="169752"/>
                  </a:lnTo>
                  <a:cubicBezTo>
                    <a:pt x="11334" y="169752"/>
                    <a:pt x="7411" y="168126"/>
                    <a:pt x="4518" y="165234"/>
                  </a:cubicBezTo>
                  <a:cubicBezTo>
                    <a:pt x="1625" y="162341"/>
                    <a:pt x="0" y="158417"/>
                    <a:pt x="0" y="154326"/>
                  </a:cubicBezTo>
                  <a:lnTo>
                    <a:pt x="0" y="15425"/>
                  </a:lnTo>
                  <a:cubicBezTo>
                    <a:pt x="0" y="11334"/>
                    <a:pt x="1625" y="7411"/>
                    <a:pt x="4518" y="4518"/>
                  </a:cubicBezTo>
                  <a:cubicBezTo>
                    <a:pt x="7411" y="1625"/>
                    <a:pt x="11334" y="0"/>
                    <a:pt x="15425" y="0"/>
                  </a:cubicBezTo>
                  <a:close/>
                </a:path>
              </a:pathLst>
            </a:custGeom>
            <a:solidFill>
              <a:srgbClr val="FFE500"/>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5" id="5"/>
          <p:cNvSpPr txBox="true"/>
          <p:nvPr/>
        </p:nvSpPr>
        <p:spPr>
          <a:xfrm rot="0">
            <a:off x="6115559" y="95250"/>
            <a:ext cx="5620782" cy="1196340"/>
          </a:xfrm>
          <a:prstGeom prst="rect">
            <a:avLst/>
          </a:prstGeom>
        </p:spPr>
        <p:txBody>
          <a:bodyPr anchor="t" rtlCol="false" tIns="0" lIns="0" bIns="0" rIns="0">
            <a:spAutoFit/>
          </a:bodyPr>
          <a:lstStyle/>
          <a:p>
            <a:pPr>
              <a:lnSpc>
                <a:spcPts val="9179"/>
              </a:lnSpc>
            </a:pPr>
            <a:r>
              <a:rPr lang="en-US" sz="8499">
                <a:solidFill>
                  <a:srgbClr val="000000"/>
                </a:solidFill>
                <a:latin typeface="League Spartan Bold"/>
              </a:rPr>
              <a:t>Conclusio</a:t>
            </a:r>
          </a:p>
        </p:txBody>
      </p:sp>
      <p:sp>
        <p:nvSpPr>
          <p:cNvPr name="Freeform 6" id="6"/>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986985" y="1236107"/>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734835" y="531257"/>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215023" y="1593091"/>
            <a:ext cx="14297242" cy="1876425"/>
          </a:xfrm>
          <a:prstGeom prst="rect">
            <a:avLst/>
          </a:prstGeom>
        </p:spPr>
        <p:txBody>
          <a:bodyPr anchor="t" rtlCol="false" tIns="0" lIns="0" bIns="0" rIns="0">
            <a:spAutoFit/>
          </a:bodyPr>
          <a:lstStyle/>
          <a:p>
            <a:pPr>
              <a:lnSpc>
                <a:spcPts val="2400"/>
              </a:lnSpc>
            </a:pPr>
            <a:r>
              <a:rPr lang="en-US" sz="2000">
                <a:solidFill>
                  <a:srgbClr val="000000"/>
                </a:solidFill>
                <a:latin typeface="Arial Bold"/>
              </a:rPr>
              <a:t>1.</a:t>
            </a:r>
            <a:r>
              <a:rPr lang="en-US" sz="2000">
                <a:solidFill>
                  <a:srgbClr val="000000"/>
                </a:solidFill>
                <a:latin typeface="Arial"/>
              </a:rPr>
              <a:t> Identificar activos que son críticos para proporcionar la capacidad de servicio mediante la referencia a los requisitos en las definiciones de servicio, los SLA y el sistema de gestión de la configuración.</a:t>
            </a:r>
          </a:p>
          <a:p>
            <a:pPr>
              <a:lnSpc>
                <a:spcPts val="2400"/>
              </a:lnSpc>
            </a:pPr>
            <a:r>
              <a:rPr lang="en-US" sz="2000">
                <a:solidFill>
                  <a:srgbClr val="000000"/>
                </a:solidFill>
                <a:latin typeface="Arial Bold"/>
              </a:rPr>
              <a:t>2.</a:t>
            </a:r>
            <a:r>
              <a:rPr lang="en-US" sz="2000">
                <a:solidFill>
                  <a:srgbClr val="000000"/>
                </a:solidFill>
                <a:latin typeface="Arial"/>
              </a:rPr>
              <a:t> Considerar regularmente el riesgo de fallo ola necesidad de sustitución de cada activo crítico.</a:t>
            </a:r>
          </a:p>
          <a:p>
            <a:pPr>
              <a:lnSpc>
                <a:spcPts val="2400"/>
              </a:lnSpc>
            </a:pPr>
            <a:r>
              <a:rPr lang="en-US" sz="2000">
                <a:solidFill>
                  <a:srgbClr val="000000"/>
                </a:solidFill>
                <a:latin typeface="Arial Bold"/>
              </a:rPr>
              <a:t>3.</a:t>
            </a:r>
            <a:r>
              <a:rPr lang="en-US" sz="2000">
                <a:solidFill>
                  <a:srgbClr val="000000"/>
                </a:solidFill>
                <a:latin typeface="Arial"/>
              </a:rPr>
              <a:t> Comunicara los clientes y usuarios afectados el impacto esperado(p. ej. restricciones de rendimiento) de las actividad desde mantenimiento.</a:t>
            </a:r>
          </a:p>
          <a:p>
            <a:pPr algn="just">
              <a:lnSpc>
                <a:spcPts val="2400"/>
              </a:lnSpc>
              <a:spcBef>
                <a:spcPct val="0"/>
              </a:spcBef>
            </a:pPr>
          </a:p>
        </p:txBody>
      </p:sp>
      <p:sp>
        <p:nvSpPr>
          <p:cNvPr name="AutoShape 11" id="11"/>
          <p:cNvSpPr/>
          <p:nvPr/>
        </p:nvSpPr>
        <p:spPr>
          <a:xfrm flipV="true">
            <a:off x="986985" y="3450466"/>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5221568" y="1836389"/>
            <a:ext cx="2684939" cy="755651"/>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Arial"/>
              </a:rPr>
              <a:t>2</a:t>
            </a:r>
          </a:p>
        </p:txBody>
      </p:sp>
      <p:sp>
        <p:nvSpPr>
          <p:cNvPr name="TextBox 13" id="13"/>
          <p:cNvSpPr txBox="true"/>
          <p:nvPr/>
        </p:nvSpPr>
        <p:spPr>
          <a:xfrm rot="0">
            <a:off x="1215023" y="3584575"/>
            <a:ext cx="14297242" cy="4968875"/>
          </a:xfrm>
          <a:prstGeom prst="rect">
            <a:avLst/>
          </a:prstGeom>
        </p:spPr>
        <p:txBody>
          <a:bodyPr anchor="t" rtlCol="false" tIns="0" lIns="0" bIns="0" rIns="0">
            <a:spAutoFit/>
          </a:bodyPr>
          <a:lstStyle/>
          <a:p>
            <a:pPr>
              <a:lnSpc>
                <a:spcPts val="2800"/>
              </a:lnSpc>
            </a:pPr>
            <a:r>
              <a:rPr lang="en-US" sz="2000">
                <a:solidFill>
                  <a:srgbClr val="000000"/>
                </a:solidFill>
                <a:latin typeface="Arial Bold"/>
              </a:rPr>
              <a:t>4</a:t>
            </a:r>
            <a:r>
              <a:rPr lang="en-US" sz="2000">
                <a:solidFill>
                  <a:srgbClr val="000000"/>
                </a:solidFill>
                <a:latin typeface="Arial"/>
              </a:rPr>
              <a:t>. Incorporar al calendario global de producción las suspensiones planificadas. Programar actividades de mantenimiento para minimizar el impacto adverso en los procesos de negocio.</a:t>
            </a:r>
          </a:p>
          <a:p>
            <a:pPr>
              <a:lnSpc>
                <a:spcPts val="2800"/>
              </a:lnSpc>
            </a:pPr>
            <a:r>
              <a:rPr lang="en-US" sz="2000">
                <a:solidFill>
                  <a:srgbClr val="000000"/>
                </a:solidFill>
                <a:latin typeface="Arial Bold"/>
              </a:rPr>
              <a:t>5.</a:t>
            </a:r>
            <a:r>
              <a:rPr lang="en-US" sz="2000">
                <a:solidFill>
                  <a:srgbClr val="000000"/>
                </a:solidFill>
                <a:latin typeface="Arial"/>
              </a:rPr>
              <a:t> Mantener la resiliencia de los activos críticos aplicando un mantenimiento preventivo regular. Monitorizar el rendimiento y, de ser necesario, proporcionar activos alternativos y/o adicionales para minimizar la probabilidad de fallo.</a:t>
            </a:r>
          </a:p>
          <a:p>
            <a:pPr>
              <a:lnSpc>
                <a:spcPts val="2800"/>
              </a:lnSpc>
            </a:pPr>
            <a:r>
              <a:rPr lang="en-US" sz="2000">
                <a:solidFill>
                  <a:srgbClr val="000000"/>
                </a:solidFill>
                <a:latin typeface="Arial Bold"/>
              </a:rPr>
              <a:t>6.</a:t>
            </a:r>
            <a:r>
              <a:rPr lang="en-US" sz="2000">
                <a:solidFill>
                  <a:srgbClr val="000000"/>
                </a:solidFill>
                <a:latin typeface="Arial"/>
              </a:rPr>
              <a:t> Establecer un plan de mantenimiento preventivo para todo el hardware considerando un análisis de coste beneficio, las recomendaciones de los proveedores, el riesgo de suspensión del servicio, el personal calificado y otros factores relevantes.</a:t>
            </a:r>
          </a:p>
          <a:p>
            <a:pPr>
              <a:lnSpc>
                <a:spcPts val="2800"/>
              </a:lnSpc>
            </a:pPr>
            <a:r>
              <a:rPr lang="en-US" sz="2000">
                <a:solidFill>
                  <a:srgbClr val="000000"/>
                </a:solidFill>
                <a:latin typeface="Arial Bold"/>
              </a:rPr>
              <a:t>7</a:t>
            </a:r>
            <a:r>
              <a:rPr lang="en-US" sz="2000">
                <a:solidFill>
                  <a:srgbClr val="000000"/>
                </a:solidFill>
                <a:latin typeface="Arial"/>
              </a:rPr>
              <a:t>. Establecer acuerdos de mantenimiento que incluyan el acceso de terceros a las instalaciones de I&amp;T de la organización a fin de realizar actividades en el sitio (on-site) o fuera de él (off-site) (p. ej. outsourcing). Establecer contratos de servicio formales que contengan o hagan referencia a todas las condiciones de seguridad y privacidad necesarias, incluidos procedimientos de autorización de acceso, para garantizar el cumplimiento con las políticas y estándares de seguridad/privacidad de la organización.</a:t>
            </a:r>
          </a:p>
          <a:p>
            <a:pPr>
              <a:lnSpc>
                <a:spcPts val="2800"/>
              </a:lnSpc>
            </a:pPr>
            <a:r>
              <a:rPr lang="en-US" sz="2000">
                <a:solidFill>
                  <a:srgbClr val="000000"/>
                </a:solidFill>
                <a:latin typeface="Arial Bold"/>
              </a:rPr>
              <a:t>8</a:t>
            </a:r>
            <a:r>
              <a:rPr lang="en-US" sz="2000">
                <a:solidFill>
                  <a:srgbClr val="000000"/>
                </a:solidFill>
                <a:latin typeface="Arial"/>
              </a:rPr>
              <a:t>. Garantizar que los servicios de acceso remoto y los perfiles de usuario (y otros medios usados para el mantenimiento y el diagnóstico) estén activos solo cuando sea necesario.</a:t>
            </a:r>
          </a:p>
          <a:p>
            <a:pPr>
              <a:lnSpc>
                <a:spcPts val="2800"/>
              </a:lnSpc>
              <a:spcBef>
                <a:spcPct val="0"/>
              </a:spcBef>
            </a:pPr>
          </a:p>
        </p:txBody>
      </p:sp>
      <p:sp>
        <p:nvSpPr>
          <p:cNvPr name="TextBox 14" id="14"/>
          <p:cNvSpPr txBox="true"/>
          <p:nvPr/>
        </p:nvSpPr>
        <p:spPr>
          <a:xfrm rot="0">
            <a:off x="15221546" y="5360554"/>
            <a:ext cx="2684939" cy="755650"/>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Arial"/>
              </a:rPr>
              <a:t>3</a:t>
            </a:r>
          </a:p>
        </p:txBody>
      </p:sp>
      <p:sp>
        <p:nvSpPr>
          <p:cNvPr name="AutoShape 15" id="15"/>
          <p:cNvSpPr/>
          <p:nvPr/>
        </p:nvSpPr>
        <p:spPr>
          <a:xfrm flipV="true">
            <a:off x="986985" y="8553450"/>
            <a:ext cx="16476094" cy="19050"/>
          </a:xfrm>
          <a:prstGeom prst="line">
            <a:avLst/>
          </a:prstGeom>
          <a:ln cap="flat" w="38100">
            <a:solidFill>
              <a:srgbClr val="000000"/>
            </a:solidFill>
            <a:prstDash val="solid"/>
            <a:headEnd type="diamond" len="lg" w="lg"/>
            <a:tailEnd type="diamond" len="lg" w="lg"/>
          </a:ln>
        </p:spPr>
      </p:sp>
      <p:sp>
        <p:nvSpPr>
          <p:cNvPr name="TextBox 16" id="16"/>
          <p:cNvSpPr txBox="true"/>
          <p:nvPr/>
        </p:nvSpPr>
        <p:spPr>
          <a:xfrm rot="0">
            <a:off x="1215023" y="8705850"/>
            <a:ext cx="14297242" cy="739775"/>
          </a:xfrm>
          <a:prstGeom prst="rect">
            <a:avLst/>
          </a:prstGeom>
        </p:spPr>
        <p:txBody>
          <a:bodyPr anchor="t" rtlCol="false" tIns="0" lIns="0" bIns="0" rIns="0">
            <a:spAutoFit/>
          </a:bodyPr>
          <a:lstStyle/>
          <a:p>
            <a:pPr algn="ctr">
              <a:lnSpc>
                <a:spcPts val="2800"/>
              </a:lnSpc>
              <a:spcBef>
                <a:spcPct val="0"/>
              </a:spcBef>
            </a:pPr>
            <a:r>
              <a:rPr lang="en-US" sz="2000">
                <a:solidFill>
                  <a:srgbClr val="000000"/>
                </a:solidFill>
                <a:latin typeface="Arial Bold"/>
              </a:rPr>
              <a:t>9</a:t>
            </a:r>
            <a:r>
              <a:rPr lang="en-US" sz="2000">
                <a:solidFill>
                  <a:srgbClr val="000000"/>
                </a:solidFill>
                <a:latin typeface="Arial"/>
              </a:rPr>
              <a:t>. Monitorizarel rendimientode los activos críticos mediante el examen de tendencias de los incidentes. Cuando sea necesario, realizar acciones de reparación o sustitución.</a:t>
            </a:r>
          </a:p>
        </p:txBody>
      </p:sp>
      <p:sp>
        <p:nvSpPr>
          <p:cNvPr name="TextBox 17" id="17"/>
          <p:cNvSpPr txBox="true"/>
          <p:nvPr/>
        </p:nvSpPr>
        <p:spPr>
          <a:xfrm rot="0">
            <a:off x="16412449" y="8724900"/>
            <a:ext cx="30313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Bold"/>
              </a:rPr>
              <a:t>4</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73032" y="2451090"/>
            <a:ext cx="5559039" cy="5559039"/>
          </a:xfrm>
          <a:custGeom>
            <a:avLst/>
            <a:gdLst/>
            <a:ahLst/>
            <a:cxnLst/>
            <a:rect r="r" b="b" t="t" l="l"/>
            <a:pathLst>
              <a:path h="5559039" w="5559039">
                <a:moveTo>
                  <a:pt x="0" y="0"/>
                </a:moveTo>
                <a:lnTo>
                  <a:pt x="5559040" y="0"/>
                </a:lnTo>
                <a:lnTo>
                  <a:pt x="5559040" y="5559039"/>
                </a:lnTo>
                <a:lnTo>
                  <a:pt x="0" y="55590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089577" y="2363980"/>
            <a:ext cx="5559039" cy="5559039"/>
          </a:xfrm>
          <a:custGeom>
            <a:avLst/>
            <a:gdLst/>
            <a:ahLst/>
            <a:cxnLst/>
            <a:rect r="r" b="b" t="t" l="l"/>
            <a:pathLst>
              <a:path h="5559039" w="5559039">
                <a:moveTo>
                  <a:pt x="0" y="0"/>
                </a:moveTo>
                <a:lnTo>
                  <a:pt x="5559039" y="0"/>
                </a:lnTo>
                <a:lnTo>
                  <a:pt x="5559039" y="5559040"/>
                </a:lnTo>
                <a:lnTo>
                  <a:pt x="0" y="55590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2037390" y="1371897"/>
            <a:ext cx="4493419" cy="6000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Muli"/>
              </a:rPr>
              <a:t>Práctica de gestión</a:t>
            </a:r>
          </a:p>
        </p:txBody>
      </p:sp>
      <p:sp>
        <p:nvSpPr>
          <p:cNvPr name="TextBox 7" id="7"/>
          <p:cNvSpPr txBox="true"/>
          <p:nvPr/>
        </p:nvSpPr>
        <p:spPr>
          <a:xfrm rot="0">
            <a:off x="2037390" y="2757576"/>
            <a:ext cx="4830324" cy="3876675"/>
          </a:xfrm>
          <a:prstGeom prst="rect">
            <a:avLst/>
          </a:prstGeom>
        </p:spPr>
        <p:txBody>
          <a:bodyPr anchor="t" rtlCol="false" tIns="0" lIns="0" bIns="0" rIns="0">
            <a:spAutoFit/>
          </a:bodyPr>
          <a:lstStyle/>
          <a:p>
            <a:pPr algn="ctr">
              <a:lnSpc>
                <a:spcPts val="2781"/>
              </a:lnSpc>
            </a:pPr>
            <a:r>
              <a:rPr lang="en-US" sz="2318">
                <a:solidFill>
                  <a:srgbClr val="000000"/>
                </a:solidFill>
                <a:latin typeface="Muli Bold"/>
              </a:rPr>
              <a:t>BAI09.03:</a:t>
            </a:r>
            <a:r>
              <a:rPr lang="en-US" sz="2318">
                <a:solidFill>
                  <a:srgbClr val="000000"/>
                </a:solidFill>
                <a:latin typeface="Muli"/>
              </a:rPr>
              <a:t> Gestionar el ciclo de vida del activo.</a:t>
            </a:r>
          </a:p>
          <a:p>
            <a:pPr algn="ctr">
              <a:lnSpc>
                <a:spcPts val="2781"/>
              </a:lnSpc>
            </a:pPr>
          </a:p>
          <a:p>
            <a:pPr algn="ctr">
              <a:lnSpc>
                <a:spcPts val="2781"/>
              </a:lnSpc>
            </a:pPr>
            <a:r>
              <a:rPr lang="en-US" sz="2318">
                <a:solidFill>
                  <a:srgbClr val="000000"/>
                </a:solidFill>
                <a:latin typeface="Muli"/>
              </a:rPr>
              <a:t>Gestionar los activos desde su adquisición hasta su disposición. Asegurar que los activos se usen con la mayor eficacia y eficiencia posible y se puedan contabilizar y proteger físicamente hasta su correcta retirada.</a:t>
            </a:r>
          </a:p>
          <a:p>
            <a:pPr algn="ctr">
              <a:lnSpc>
                <a:spcPts val="2781"/>
              </a:lnSpc>
              <a:spcBef>
                <a:spcPct val="0"/>
              </a:spcBef>
            </a:pPr>
          </a:p>
        </p:txBody>
      </p:sp>
      <p:sp>
        <p:nvSpPr>
          <p:cNvPr name="TextBox 8" id="8"/>
          <p:cNvSpPr txBox="true"/>
          <p:nvPr/>
        </p:nvSpPr>
        <p:spPr>
          <a:xfrm rot="0">
            <a:off x="9966067" y="1371897"/>
            <a:ext cx="3860483" cy="6000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Muli"/>
              </a:rPr>
              <a:t>Métricas modelo</a:t>
            </a:r>
          </a:p>
        </p:txBody>
      </p:sp>
      <p:sp>
        <p:nvSpPr>
          <p:cNvPr name="TextBox 9" id="9"/>
          <p:cNvSpPr txBox="true"/>
          <p:nvPr/>
        </p:nvSpPr>
        <p:spPr>
          <a:xfrm rot="0">
            <a:off x="9144000" y="2707413"/>
            <a:ext cx="5504616" cy="3171825"/>
          </a:xfrm>
          <a:prstGeom prst="rect">
            <a:avLst/>
          </a:prstGeom>
        </p:spPr>
        <p:txBody>
          <a:bodyPr anchor="t" rtlCol="false" tIns="0" lIns="0" bIns="0" rIns="0">
            <a:spAutoFit/>
          </a:bodyPr>
          <a:lstStyle/>
          <a:p>
            <a:pPr algn="ctr">
              <a:lnSpc>
                <a:spcPts val="2789"/>
              </a:lnSpc>
            </a:pPr>
            <a:r>
              <a:rPr lang="en-US" sz="2324">
                <a:solidFill>
                  <a:srgbClr val="000000"/>
                </a:solidFill>
                <a:latin typeface="Muli"/>
              </a:rPr>
              <a:t>a. Porcentaje de activos gestionados desde la adquisición hasta su disposición</a:t>
            </a:r>
          </a:p>
          <a:p>
            <a:pPr algn="ctr">
              <a:lnSpc>
                <a:spcPts val="2789"/>
              </a:lnSpc>
            </a:pPr>
            <a:r>
              <a:rPr lang="en-US" sz="2324">
                <a:solidFill>
                  <a:srgbClr val="000000"/>
                </a:solidFill>
                <a:latin typeface="Muli"/>
              </a:rPr>
              <a:t>b. Porcentaje de uso por activo</a:t>
            </a:r>
          </a:p>
          <a:p>
            <a:pPr algn="ctr">
              <a:lnSpc>
                <a:spcPts val="2789"/>
              </a:lnSpc>
            </a:pPr>
            <a:r>
              <a:rPr lang="en-US" sz="2324">
                <a:solidFill>
                  <a:srgbClr val="000000"/>
                </a:solidFill>
                <a:latin typeface="Muli"/>
              </a:rPr>
              <a:t>c. Porcentaje de activos desplegados que siguen el ciclo de vida de implementación estándar</a:t>
            </a:r>
          </a:p>
          <a:p>
            <a:pPr algn="ctr">
              <a:lnSpc>
                <a:spcPts val="2789"/>
              </a:lnSpc>
            </a:pPr>
          </a:p>
          <a:p>
            <a:pPr algn="ctr">
              <a:lnSpc>
                <a:spcPts val="2789"/>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562BED"/>
        </a:solidFill>
      </p:bgPr>
    </p:bg>
    <p:spTree>
      <p:nvGrpSpPr>
        <p:cNvPr id="1" name=""/>
        <p:cNvGrpSpPr/>
        <p:nvPr/>
      </p:nvGrpSpPr>
      <p:grpSpPr>
        <a:xfrm>
          <a:off x="0" y="0"/>
          <a:ext cx="0" cy="0"/>
          <a:chOff x="0" y="0"/>
          <a:chExt cx="0" cy="0"/>
        </a:xfrm>
      </p:grpSpPr>
      <p:grpSp>
        <p:nvGrpSpPr>
          <p:cNvPr name="Group 2" id="2"/>
          <p:cNvGrpSpPr/>
          <p:nvPr/>
        </p:nvGrpSpPr>
        <p:grpSpPr>
          <a:xfrm rot="0">
            <a:off x="986963" y="1036082"/>
            <a:ext cx="14525279" cy="8553693"/>
            <a:chOff x="0" y="0"/>
            <a:chExt cx="4007182" cy="2359762"/>
          </a:xfrm>
        </p:grpSpPr>
        <p:sp>
          <p:nvSpPr>
            <p:cNvPr name="Freeform 3" id="3"/>
            <p:cNvSpPr/>
            <p:nvPr/>
          </p:nvSpPr>
          <p:spPr>
            <a:xfrm flipH="false" flipV="false" rot="0">
              <a:off x="0" y="0"/>
              <a:ext cx="4007182" cy="2359762"/>
            </a:xfrm>
            <a:custGeom>
              <a:avLst/>
              <a:gdLst/>
              <a:ahLst/>
              <a:cxnLst/>
              <a:rect r="r" b="b" t="t" l="l"/>
              <a:pathLst>
                <a:path h="2359762" w="4007182">
                  <a:moveTo>
                    <a:pt x="13858" y="0"/>
                  </a:moveTo>
                  <a:lnTo>
                    <a:pt x="3993324" y="0"/>
                  </a:lnTo>
                  <a:cubicBezTo>
                    <a:pt x="3996999" y="0"/>
                    <a:pt x="4000524" y="1460"/>
                    <a:pt x="4003123" y="4059"/>
                  </a:cubicBezTo>
                  <a:cubicBezTo>
                    <a:pt x="4005722" y="6658"/>
                    <a:pt x="4007182" y="10183"/>
                    <a:pt x="4007182" y="13858"/>
                  </a:cubicBezTo>
                  <a:lnTo>
                    <a:pt x="4007182" y="2345904"/>
                  </a:lnTo>
                  <a:cubicBezTo>
                    <a:pt x="4007182" y="2353558"/>
                    <a:pt x="4000977" y="2359762"/>
                    <a:pt x="3993324" y="2359762"/>
                  </a:cubicBezTo>
                  <a:lnTo>
                    <a:pt x="13858" y="2359762"/>
                  </a:lnTo>
                  <a:cubicBezTo>
                    <a:pt x="6204" y="2359762"/>
                    <a:pt x="0" y="2353558"/>
                    <a:pt x="0" y="2345904"/>
                  </a:cubicBezTo>
                  <a:lnTo>
                    <a:pt x="0" y="13858"/>
                  </a:lnTo>
                  <a:cubicBezTo>
                    <a:pt x="0" y="6204"/>
                    <a:pt x="6204" y="0"/>
                    <a:pt x="13858"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a:p>
              <a:pPr algn="ctr">
                <a:lnSpc>
                  <a:spcPts val="2800"/>
                </a:lnSpc>
              </a:pPr>
            </a:p>
          </p:txBody>
        </p:sp>
      </p:grpSp>
      <p:grpSp>
        <p:nvGrpSpPr>
          <p:cNvPr name="Group 5" id="5"/>
          <p:cNvGrpSpPr/>
          <p:nvPr/>
        </p:nvGrpSpPr>
        <p:grpSpPr>
          <a:xfrm rot="0">
            <a:off x="15664975" y="1149413"/>
            <a:ext cx="1798126" cy="8553693"/>
            <a:chOff x="0" y="0"/>
            <a:chExt cx="496060" cy="2359762"/>
          </a:xfrm>
        </p:grpSpPr>
        <p:sp>
          <p:nvSpPr>
            <p:cNvPr name="Freeform 6" id="6"/>
            <p:cNvSpPr/>
            <p:nvPr/>
          </p:nvSpPr>
          <p:spPr>
            <a:xfrm flipH="false" flipV="false" rot="0">
              <a:off x="0" y="0"/>
              <a:ext cx="496060" cy="2359762"/>
            </a:xfrm>
            <a:custGeom>
              <a:avLst/>
              <a:gdLst/>
              <a:ahLst/>
              <a:cxnLst/>
              <a:rect r="r" b="b" t="t" l="l"/>
              <a:pathLst>
                <a:path h="2359762" w="496060">
                  <a:moveTo>
                    <a:pt x="111944" y="0"/>
                  </a:moveTo>
                  <a:lnTo>
                    <a:pt x="384116" y="0"/>
                  </a:lnTo>
                  <a:cubicBezTo>
                    <a:pt x="445941" y="0"/>
                    <a:pt x="496060" y="50119"/>
                    <a:pt x="496060" y="111944"/>
                  </a:cubicBezTo>
                  <a:lnTo>
                    <a:pt x="496060" y="2247818"/>
                  </a:lnTo>
                  <a:cubicBezTo>
                    <a:pt x="496060" y="2309643"/>
                    <a:pt x="445941" y="2359762"/>
                    <a:pt x="384116" y="2359762"/>
                  </a:cubicBezTo>
                  <a:lnTo>
                    <a:pt x="111944" y="2359762"/>
                  </a:lnTo>
                  <a:cubicBezTo>
                    <a:pt x="50119" y="2359762"/>
                    <a:pt x="0" y="2309643"/>
                    <a:pt x="0" y="2247818"/>
                  </a:cubicBezTo>
                  <a:lnTo>
                    <a:pt x="0" y="111944"/>
                  </a:lnTo>
                  <a:cubicBezTo>
                    <a:pt x="0" y="50119"/>
                    <a:pt x="50119" y="0"/>
                    <a:pt x="111944"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734835" y="531257"/>
            <a:ext cx="2089904" cy="504826"/>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Actividades</a:t>
            </a:r>
          </a:p>
        </p:txBody>
      </p:sp>
      <p:sp>
        <p:nvSpPr>
          <p:cNvPr name="TextBox 9" id="9"/>
          <p:cNvSpPr txBox="true"/>
          <p:nvPr/>
        </p:nvSpPr>
        <p:spPr>
          <a:xfrm rot="0">
            <a:off x="15081858" y="120713"/>
            <a:ext cx="296431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Body Text Bold"/>
              </a:rPr>
              <a:t>Niveles de capacidad</a:t>
            </a:r>
          </a:p>
        </p:txBody>
      </p:sp>
      <p:sp>
        <p:nvSpPr>
          <p:cNvPr name="TextBox 10" id="10"/>
          <p:cNvSpPr txBox="true"/>
          <p:nvPr/>
        </p:nvSpPr>
        <p:spPr>
          <a:xfrm rot="0">
            <a:off x="1215023" y="1593091"/>
            <a:ext cx="14297242" cy="1571625"/>
          </a:xfrm>
          <a:prstGeom prst="rect">
            <a:avLst/>
          </a:prstGeom>
        </p:spPr>
        <p:txBody>
          <a:bodyPr anchor="t" rtlCol="false" tIns="0" lIns="0" bIns="0" rIns="0">
            <a:spAutoFit/>
          </a:bodyPr>
          <a:lstStyle/>
          <a:p>
            <a:pPr>
              <a:lnSpc>
                <a:spcPts val="2400"/>
              </a:lnSpc>
            </a:pPr>
            <a:r>
              <a:rPr lang="en-US" sz="2000">
                <a:solidFill>
                  <a:srgbClr val="000000"/>
                </a:solidFill>
                <a:latin typeface="Arial"/>
              </a:rPr>
              <a:t>1. Proporcionar todos los activos conforme a las solicitudes aprobadas y las políticas y prácticas de adquisición dela empresa.</a:t>
            </a:r>
          </a:p>
          <a:p>
            <a:pPr>
              <a:lnSpc>
                <a:spcPts val="2400"/>
              </a:lnSpc>
            </a:pPr>
            <a:r>
              <a:rPr lang="en-US" sz="2000">
                <a:solidFill>
                  <a:srgbClr val="000000"/>
                </a:solidFill>
                <a:latin typeface="Arial"/>
              </a:rPr>
              <a:t>2. Obtener, recibir, verificar, probar y registrar todos los activos de forma controlada, incluyendo etiquetas físicas, cuando se requiera.</a:t>
            </a:r>
          </a:p>
          <a:p>
            <a:pPr>
              <a:lnSpc>
                <a:spcPts val="2400"/>
              </a:lnSpc>
            </a:pPr>
            <a:r>
              <a:rPr lang="en-US" sz="2000">
                <a:solidFill>
                  <a:srgbClr val="000000"/>
                </a:solidFill>
                <a:latin typeface="Arial"/>
              </a:rPr>
              <a:t>3. Aprobarlos pagos y completar el proceso con los proveedores, conforme alas condiciones del contrato acordadas.</a:t>
            </a:r>
          </a:p>
          <a:p>
            <a:pPr algn="just">
              <a:lnSpc>
                <a:spcPts val="2400"/>
              </a:lnSpc>
              <a:spcBef>
                <a:spcPct val="0"/>
              </a:spcBef>
            </a:pPr>
          </a:p>
        </p:txBody>
      </p:sp>
      <p:sp>
        <p:nvSpPr>
          <p:cNvPr name="AutoShape 11" id="11"/>
          <p:cNvSpPr/>
          <p:nvPr/>
        </p:nvSpPr>
        <p:spPr>
          <a:xfrm flipV="true">
            <a:off x="986985" y="3450466"/>
            <a:ext cx="16272315" cy="0"/>
          </a:xfrm>
          <a:prstGeom prst="line">
            <a:avLst/>
          </a:prstGeom>
          <a:ln cap="flat" w="38100">
            <a:solidFill>
              <a:srgbClr val="000000"/>
            </a:solidFill>
            <a:prstDash val="solid"/>
            <a:headEnd type="diamond" len="lg" w="lg"/>
            <a:tailEnd type="diamond" len="lg" w="lg"/>
          </a:ln>
        </p:spPr>
      </p:sp>
      <p:sp>
        <p:nvSpPr>
          <p:cNvPr name="TextBox 12" id="12"/>
          <p:cNvSpPr txBox="true"/>
          <p:nvPr/>
        </p:nvSpPr>
        <p:spPr>
          <a:xfrm rot="0">
            <a:off x="15221568" y="1836389"/>
            <a:ext cx="2684939" cy="755651"/>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Arial"/>
              </a:rPr>
              <a:t>2</a:t>
            </a:r>
          </a:p>
        </p:txBody>
      </p:sp>
      <p:sp>
        <p:nvSpPr>
          <p:cNvPr name="TextBox 13" id="13"/>
          <p:cNvSpPr txBox="true"/>
          <p:nvPr/>
        </p:nvSpPr>
        <p:spPr>
          <a:xfrm rot="0">
            <a:off x="15221546" y="5360554"/>
            <a:ext cx="2684939" cy="755650"/>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Arial"/>
              </a:rPr>
              <a:t>3</a:t>
            </a:r>
          </a:p>
        </p:txBody>
      </p:sp>
      <p:sp>
        <p:nvSpPr>
          <p:cNvPr name="AutoShape 14" id="14"/>
          <p:cNvSpPr/>
          <p:nvPr/>
        </p:nvSpPr>
        <p:spPr>
          <a:xfrm flipV="true">
            <a:off x="1215045" y="7200141"/>
            <a:ext cx="16476094" cy="19050"/>
          </a:xfrm>
          <a:prstGeom prst="line">
            <a:avLst/>
          </a:prstGeom>
          <a:ln cap="flat" w="38100">
            <a:solidFill>
              <a:srgbClr val="000000"/>
            </a:solidFill>
            <a:prstDash val="solid"/>
            <a:headEnd type="diamond" len="lg" w="lg"/>
            <a:tailEnd type="diamond" len="lg" w="lg"/>
          </a:ln>
        </p:spPr>
      </p:sp>
      <p:sp>
        <p:nvSpPr>
          <p:cNvPr name="TextBox 15" id="15"/>
          <p:cNvSpPr txBox="true"/>
          <p:nvPr/>
        </p:nvSpPr>
        <p:spPr>
          <a:xfrm rot="0">
            <a:off x="1246330" y="7647816"/>
            <a:ext cx="14006545" cy="739775"/>
          </a:xfrm>
          <a:prstGeom prst="rect">
            <a:avLst/>
          </a:prstGeom>
        </p:spPr>
        <p:txBody>
          <a:bodyPr anchor="t" rtlCol="false" tIns="0" lIns="0" bIns="0" rIns="0">
            <a:spAutoFit/>
          </a:bodyPr>
          <a:lstStyle/>
          <a:p>
            <a:pPr>
              <a:lnSpc>
                <a:spcPts val="2800"/>
              </a:lnSpc>
              <a:spcBef>
                <a:spcPct val="0"/>
              </a:spcBef>
            </a:pPr>
            <a:r>
              <a:rPr lang="en-US" sz="2000">
                <a:solidFill>
                  <a:srgbClr val="000000"/>
                </a:solidFill>
                <a:latin typeface="Arial"/>
              </a:rPr>
              <a:t>9. Disponer de los activos de forma responsable cuando ya no sean de utilidad debido a la retirada de todos los servicios relacionados, tecnología obsoleta o la falta de usuarios, teniendo en consideración el impacto medioambiental.</a:t>
            </a:r>
          </a:p>
        </p:txBody>
      </p:sp>
      <p:sp>
        <p:nvSpPr>
          <p:cNvPr name="TextBox 16" id="16"/>
          <p:cNvSpPr txBox="true"/>
          <p:nvPr/>
        </p:nvSpPr>
        <p:spPr>
          <a:xfrm rot="0">
            <a:off x="16412449" y="8009766"/>
            <a:ext cx="303133" cy="66992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Body Text Bold"/>
              </a:rPr>
              <a:t>4</a:t>
            </a:r>
          </a:p>
        </p:txBody>
      </p:sp>
      <p:sp>
        <p:nvSpPr>
          <p:cNvPr name="TextBox 17" id="17"/>
          <p:cNvSpPr txBox="true"/>
          <p:nvPr/>
        </p:nvSpPr>
        <p:spPr>
          <a:xfrm rot="0">
            <a:off x="1215023" y="3650491"/>
            <a:ext cx="14297242" cy="3559175"/>
          </a:xfrm>
          <a:prstGeom prst="rect">
            <a:avLst/>
          </a:prstGeom>
        </p:spPr>
        <p:txBody>
          <a:bodyPr anchor="t" rtlCol="false" tIns="0" lIns="0" bIns="0" rIns="0">
            <a:spAutoFit/>
          </a:bodyPr>
          <a:lstStyle/>
          <a:p>
            <a:pPr>
              <a:lnSpc>
                <a:spcPts val="2800"/>
              </a:lnSpc>
            </a:pPr>
            <a:r>
              <a:rPr lang="en-US" sz="2000">
                <a:solidFill>
                  <a:srgbClr val="000000"/>
                </a:solidFill>
                <a:latin typeface="Arial"/>
              </a:rPr>
              <a:t>4. Implementarlos activossiguiendo elciclo devida deimplementación estándar,incluida lagestión decambios ylas pruebasde aceptación.</a:t>
            </a:r>
          </a:p>
          <a:p>
            <a:pPr>
              <a:lnSpc>
                <a:spcPts val="2800"/>
              </a:lnSpc>
            </a:pPr>
            <a:r>
              <a:rPr lang="en-US" sz="2000">
                <a:solidFill>
                  <a:srgbClr val="000000"/>
                </a:solidFill>
                <a:latin typeface="Arial"/>
              </a:rPr>
              <a:t>5. Asignarlos activosa usuarios, conresponsabilidades deaceptación yconfirmación, comocorresponda.</a:t>
            </a:r>
          </a:p>
          <a:p>
            <a:pPr>
              <a:lnSpc>
                <a:spcPts val="2800"/>
              </a:lnSpc>
            </a:pPr>
            <a:r>
              <a:rPr lang="en-US" sz="2000">
                <a:solidFill>
                  <a:srgbClr val="000000"/>
                </a:solidFill>
                <a:latin typeface="Arial"/>
              </a:rPr>
              <a:t>6. Siempre que sea posible, reasignar los activos cuando ya no se necesiten debido a un cambio de rol del usuario, redundancia en un servicio o retirada de un servicio.</a:t>
            </a:r>
          </a:p>
          <a:p>
            <a:pPr>
              <a:lnSpc>
                <a:spcPts val="2800"/>
              </a:lnSpc>
            </a:pPr>
            <a:r>
              <a:rPr lang="en-US" sz="2000">
                <a:solidFill>
                  <a:srgbClr val="000000"/>
                </a:solidFill>
                <a:latin typeface="Arial"/>
              </a:rPr>
              <a:t>7. Planificar, autorizar e implementar actividades relacionadas con la retirada, mientras se conservan los registros correspondientes para satisfacer las necesidades regulatorias y de negocio en curso.</a:t>
            </a:r>
          </a:p>
          <a:p>
            <a:pPr>
              <a:lnSpc>
                <a:spcPts val="2800"/>
              </a:lnSpc>
            </a:pPr>
            <a:r>
              <a:rPr lang="en-US" sz="2000">
                <a:solidFill>
                  <a:srgbClr val="000000"/>
                </a:solidFill>
                <a:latin typeface="Arial"/>
              </a:rPr>
              <a:t>8. Disponer de los activos de forma segura, tras considerar, por ejemplo, el borrado permanente de los datos registrados en los dispositivos y el daño potencial al medio ambiente.</a:t>
            </a:r>
          </a:p>
          <a:p>
            <a:pPr>
              <a:lnSpc>
                <a:spcPts val="2800"/>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2015">
            <a:off x="12680820" y="-385465"/>
            <a:ext cx="5466522" cy="4114800"/>
          </a:xfrm>
          <a:custGeom>
            <a:avLst/>
            <a:gdLst/>
            <a:ahLst/>
            <a:cxnLst/>
            <a:rect r="r" b="b" t="t" l="l"/>
            <a:pathLst>
              <a:path h="4114800" w="5466522">
                <a:moveTo>
                  <a:pt x="0" y="0"/>
                </a:moveTo>
                <a:lnTo>
                  <a:pt x="5466522" y="0"/>
                </a:lnTo>
                <a:lnTo>
                  <a:pt x="54665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3502" y="9267825"/>
            <a:ext cx="7315200" cy="1082588"/>
          </a:xfrm>
          <a:custGeom>
            <a:avLst/>
            <a:gdLst/>
            <a:ahLst/>
            <a:cxnLst/>
            <a:rect r="r" b="b" t="t" l="l"/>
            <a:pathLst>
              <a:path h="1082588" w="7315200">
                <a:moveTo>
                  <a:pt x="0" y="0"/>
                </a:moveTo>
                <a:lnTo>
                  <a:pt x="7315200" y="0"/>
                </a:lnTo>
                <a:lnTo>
                  <a:pt x="7315200" y="1082588"/>
                </a:lnTo>
                <a:lnTo>
                  <a:pt x="0" y="1082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73032" y="2451090"/>
            <a:ext cx="5559039" cy="5559039"/>
          </a:xfrm>
          <a:custGeom>
            <a:avLst/>
            <a:gdLst/>
            <a:ahLst/>
            <a:cxnLst/>
            <a:rect r="r" b="b" t="t" l="l"/>
            <a:pathLst>
              <a:path h="5559039" w="5559039">
                <a:moveTo>
                  <a:pt x="0" y="0"/>
                </a:moveTo>
                <a:lnTo>
                  <a:pt x="5559040" y="0"/>
                </a:lnTo>
                <a:lnTo>
                  <a:pt x="5559040" y="5559039"/>
                </a:lnTo>
                <a:lnTo>
                  <a:pt x="0" y="55590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089577" y="2363980"/>
            <a:ext cx="5559039" cy="5559039"/>
          </a:xfrm>
          <a:custGeom>
            <a:avLst/>
            <a:gdLst/>
            <a:ahLst/>
            <a:cxnLst/>
            <a:rect r="r" b="b" t="t" l="l"/>
            <a:pathLst>
              <a:path h="5559039" w="5559039">
                <a:moveTo>
                  <a:pt x="0" y="0"/>
                </a:moveTo>
                <a:lnTo>
                  <a:pt x="5559039" y="0"/>
                </a:lnTo>
                <a:lnTo>
                  <a:pt x="5559039" y="5559040"/>
                </a:lnTo>
                <a:lnTo>
                  <a:pt x="0" y="55590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2037390" y="1371897"/>
            <a:ext cx="4493419" cy="6000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Muli"/>
              </a:rPr>
              <a:t>Práctica de gestión</a:t>
            </a:r>
          </a:p>
        </p:txBody>
      </p:sp>
      <p:sp>
        <p:nvSpPr>
          <p:cNvPr name="TextBox 7" id="7"/>
          <p:cNvSpPr txBox="true"/>
          <p:nvPr/>
        </p:nvSpPr>
        <p:spPr>
          <a:xfrm rot="0">
            <a:off x="2037390" y="2757576"/>
            <a:ext cx="4830324" cy="2819400"/>
          </a:xfrm>
          <a:prstGeom prst="rect">
            <a:avLst/>
          </a:prstGeom>
        </p:spPr>
        <p:txBody>
          <a:bodyPr anchor="t" rtlCol="false" tIns="0" lIns="0" bIns="0" rIns="0">
            <a:spAutoFit/>
          </a:bodyPr>
          <a:lstStyle/>
          <a:p>
            <a:pPr algn="ctr">
              <a:lnSpc>
                <a:spcPts val="2781"/>
              </a:lnSpc>
            </a:pPr>
            <a:r>
              <a:rPr lang="en-US" sz="2318">
                <a:solidFill>
                  <a:srgbClr val="000000"/>
                </a:solidFill>
                <a:latin typeface="Muli Bold"/>
              </a:rPr>
              <a:t>BAI09.04 Optimizar el valor de los activos.</a:t>
            </a:r>
          </a:p>
          <a:p>
            <a:pPr algn="ctr">
              <a:lnSpc>
                <a:spcPts val="2781"/>
              </a:lnSpc>
            </a:pPr>
          </a:p>
          <a:p>
            <a:pPr algn="ctr">
              <a:lnSpc>
                <a:spcPts val="2781"/>
              </a:lnSpc>
              <a:spcBef>
                <a:spcPct val="0"/>
              </a:spcBef>
            </a:pPr>
            <a:r>
              <a:rPr lang="en-US" sz="2318">
                <a:solidFill>
                  <a:srgbClr val="000000"/>
                </a:solidFill>
                <a:latin typeface="Muli"/>
              </a:rPr>
              <a:t>Revisar periódicamente la base de activos para identificar formas de optimizar valor y mantener el alineamiento con las necesidades del negocio.</a:t>
            </a:r>
          </a:p>
        </p:txBody>
      </p:sp>
      <p:sp>
        <p:nvSpPr>
          <p:cNvPr name="TextBox 8" id="8"/>
          <p:cNvSpPr txBox="true"/>
          <p:nvPr/>
        </p:nvSpPr>
        <p:spPr>
          <a:xfrm rot="0">
            <a:off x="9966067" y="1371897"/>
            <a:ext cx="3860483" cy="6000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Muli"/>
              </a:rPr>
              <a:t>Métricas modelo</a:t>
            </a:r>
          </a:p>
        </p:txBody>
      </p:sp>
      <p:sp>
        <p:nvSpPr>
          <p:cNvPr name="TextBox 9" id="9"/>
          <p:cNvSpPr txBox="true"/>
          <p:nvPr/>
        </p:nvSpPr>
        <p:spPr>
          <a:xfrm rot="0">
            <a:off x="9144000" y="2707413"/>
            <a:ext cx="5504616" cy="1057275"/>
          </a:xfrm>
          <a:prstGeom prst="rect">
            <a:avLst/>
          </a:prstGeom>
        </p:spPr>
        <p:txBody>
          <a:bodyPr anchor="t" rtlCol="false" tIns="0" lIns="0" bIns="0" rIns="0">
            <a:spAutoFit/>
          </a:bodyPr>
          <a:lstStyle/>
          <a:p>
            <a:pPr algn="ctr">
              <a:lnSpc>
                <a:spcPts val="2789"/>
              </a:lnSpc>
            </a:pPr>
            <a:r>
              <a:rPr lang="en-US" sz="2324">
                <a:solidFill>
                  <a:srgbClr val="000000"/>
                </a:solidFill>
                <a:latin typeface="Muli Bold"/>
              </a:rPr>
              <a:t>a.</a:t>
            </a:r>
            <a:r>
              <a:rPr lang="en-US" sz="2324">
                <a:solidFill>
                  <a:srgbClr val="000000"/>
                </a:solidFill>
                <a:latin typeface="Muli"/>
              </a:rPr>
              <a:t> Costes de benchmarks</a:t>
            </a:r>
          </a:p>
          <a:p>
            <a:pPr algn="ctr">
              <a:lnSpc>
                <a:spcPts val="2789"/>
              </a:lnSpc>
            </a:pPr>
            <a:r>
              <a:rPr lang="en-US" sz="2324">
                <a:solidFill>
                  <a:srgbClr val="000000"/>
                </a:solidFill>
                <a:latin typeface="Muli Bold"/>
              </a:rPr>
              <a:t>b. </a:t>
            </a:r>
            <a:r>
              <a:rPr lang="en-US" sz="2324">
                <a:solidFill>
                  <a:srgbClr val="000000"/>
                </a:solidFill>
                <a:latin typeface="Muli"/>
              </a:rPr>
              <a:t>Número de activos no utilizados</a:t>
            </a:r>
          </a:p>
          <a:p>
            <a:pPr algn="ctr">
              <a:lnSpc>
                <a:spcPts val="2789"/>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DAFroJnW5oE</dc:identifier>
  <dcterms:modified xsi:type="dcterms:W3CDTF">2011-08-01T06:04:30Z</dcterms:modified>
  <cp:revision>1</cp:revision>
  <dc:title>Presentación Lluvia De Ideas Creativo Lila Amarillo</dc:title>
</cp:coreProperties>
</file>