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60" r:id="rId5"/>
    <p:sldId id="261" r:id="rId6"/>
    <p:sldId id="262" r:id="rId7"/>
    <p:sldId id="279" r:id="rId8"/>
    <p:sldId id="263" r:id="rId9"/>
    <p:sldId id="264" r:id="rId10"/>
    <p:sldId id="265" r:id="rId11"/>
    <p:sldId id="269" r:id="rId12"/>
    <p:sldId id="270" r:id="rId13"/>
    <p:sldId id="271" r:id="rId14"/>
    <p:sldId id="266" r:id="rId15"/>
    <p:sldId id="267" r:id="rId16"/>
    <p:sldId id="268" r:id="rId17"/>
    <p:sldId id="272" r:id="rId18"/>
    <p:sldId id="273" r:id="rId19"/>
    <p:sldId id="274" r:id="rId20"/>
    <p:sldId id="275" r:id="rId21"/>
    <p:sldId id="276" r:id="rId22"/>
    <p:sldId id="277" r:id="rId23"/>
    <p:sldId id="258" r:id="rId24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uenta\Desktop\Sondeo%20marzo\Satisfacci&#243;n%20de%20usuarios%20Marzo%202023%20(respuestas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si%20Flores\Desktop\Elsi%20Flores\Satisfacci&#243;n%20de%20usuarios%20Marzo%202023%20(respuestas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1"/>
          <c:order val="0"/>
          <c:explosion val="16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E405-4775-8A26-93686B77CA1A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405-4775-8A26-93686B77CA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'Pregunta 1'!$D$3:$D$4</c:f>
              <c:strCache>
                <c:ptCount val="2"/>
                <c:pt idx="0">
                  <c:v>SI </c:v>
                </c:pt>
                <c:pt idx="1">
                  <c:v>NO</c:v>
                </c:pt>
              </c:strCache>
            </c:strRef>
          </c:cat>
          <c:val>
            <c:numRef>
              <c:f>'Pregunta 1'!$E$3:$E$4</c:f>
              <c:numCache>
                <c:formatCode>General</c:formatCode>
                <c:ptCount val="2"/>
                <c:pt idx="0">
                  <c:v>67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05-4775-8A26-93686B77CA1A}"/>
            </c:ext>
          </c:extLst>
        </c:ser>
        <c:ser>
          <c:idx val="0"/>
          <c:order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E405-4775-8A26-93686B77CA1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E405-4775-8A26-93686B77CA1A}"/>
              </c:ext>
            </c:extLst>
          </c:dPt>
          <c:cat>
            <c:strRef>
              <c:f>'Pregunta 1'!$D$3:$D$4</c:f>
              <c:strCache>
                <c:ptCount val="2"/>
                <c:pt idx="0">
                  <c:v>SI </c:v>
                </c:pt>
                <c:pt idx="1">
                  <c:v>NO</c:v>
                </c:pt>
              </c:strCache>
            </c:strRef>
          </c:cat>
          <c:val>
            <c:numRef>
              <c:f>'Pregunta 1'!$E$3:$E$4</c:f>
              <c:numCache>
                <c:formatCode>General</c:formatCode>
                <c:ptCount val="2"/>
                <c:pt idx="0">
                  <c:v>67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405-4775-8A26-93686B77CA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10'!$C$2:$C$10</c:f>
              <c:strCache>
                <c:ptCount val="9"/>
                <c:pt idx="0">
                  <c:v>Nota 1</c:v>
                </c:pt>
                <c:pt idx="1">
                  <c:v>Nota 3 </c:v>
                </c:pt>
                <c:pt idx="2">
                  <c:v>Nota 4</c:v>
                </c:pt>
                <c:pt idx="3">
                  <c:v>Nota 5</c:v>
                </c:pt>
                <c:pt idx="4">
                  <c:v>Nota 6</c:v>
                </c:pt>
                <c:pt idx="5">
                  <c:v>Nota 7</c:v>
                </c:pt>
                <c:pt idx="6">
                  <c:v>Nota 8</c:v>
                </c:pt>
                <c:pt idx="7">
                  <c:v>Nota 9</c:v>
                </c:pt>
                <c:pt idx="8">
                  <c:v>Nota 10</c:v>
                </c:pt>
              </c:strCache>
            </c:strRef>
          </c:cat>
          <c:val>
            <c:numRef>
              <c:f>'Pregunta 10'!$D$2:$D$10</c:f>
            </c:numRef>
          </c:val>
          <c:extLst>
            <c:ext xmlns:c16="http://schemas.microsoft.com/office/drawing/2014/chart" uri="{C3380CC4-5D6E-409C-BE32-E72D297353CC}">
              <c16:uniqueId val="{00000000-69FC-46C1-9AF1-07E9DDAE66E4}"/>
            </c:ext>
          </c:extLst>
        </c:ser>
        <c:ser>
          <c:idx val="1"/>
          <c:order val="1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10'!$C$2:$C$10</c:f>
              <c:strCache>
                <c:ptCount val="9"/>
                <c:pt idx="0">
                  <c:v>Nota 1</c:v>
                </c:pt>
                <c:pt idx="1">
                  <c:v>Nota 3 </c:v>
                </c:pt>
                <c:pt idx="2">
                  <c:v>Nota 4</c:v>
                </c:pt>
                <c:pt idx="3">
                  <c:v>Nota 5</c:v>
                </c:pt>
                <c:pt idx="4">
                  <c:v>Nota 6</c:v>
                </c:pt>
                <c:pt idx="5">
                  <c:v>Nota 7</c:v>
                </c:pt>
                <c:pt idx="6">
                  <c:v>Nota 8</c:v>
                </c:pt>
                <c:pt idx="7">
                  <c:v>Nota 9</c:v>
                </c:pt>
                <c:pt idx="8">
                  <c:v>Nota 10</c:v>
                </c:pt>
              </c:strCache>
            </c:strRef>
          </c:cat>
          <c:val>
            <c:numRef>
              <c:f>'Pregunta 10'!$E$2:$E$10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12</c:v>
                </c:pt>
                <c:pt idx="7">
                  <c:v>16</c:v>
                </c:pt>
                <c:pt idx="8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FC-46C1-9AF1-07E9DDAE66E4}"/>
            </c:ext>
          </c:extLst>
        </c:ser>
        <c:ser>
          <c:idx val="2"/>
          <c:order val="2"/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10'!$C$2:$C$10</c:f>
              <c:strCache>
                <c:ptCount val="9"/>
                <c:pt idx="0">
                  <c:v>Nota 1</c:v>
                </c:pt>
                <c:pt idx="1">
                  <c:v>Nota 3 </c:v>
                </c:pt>
                <c:pt idx="2">
                  <c:v>Nota 4</c:v>
                </c:pt>
                <c:pt idx="3">
                  <c:v>Nota 5</c:v>
                </c:pt>
                <c:pt idx="4">
                  <c:v>Nota 6</c:v>
                </c:pt>
                <c:pt idx="5">
                  <c:v>Nota 7</c:v>
                </c:pt>
                <c:pt idx="6">
                  <c:v>Nota 8</c:v>
                </c:pt>
                <c:pt idx="7">
                  <c:v>Nota 9</c:v>
                </c:pt>
                <c:pt idx="8">
                  <c:v>Nota 10</c:v>
                </c:pt>
              </c:strCache>
            </c:strRef>
          </c:cat>
          <c:val>
            <c:numRef>
              <c:f>'Pregunta 10'!$F$2:$F$10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2-69FC-46C1-9AF1-07E9DDAE66E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50680816"/>
        <c:axId val="1950681648"/>
      </c:barChart>
      <c:catAx>
        <c:axId val="1950680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50681648"/>
        <c:crosses val="autoZero"/>
        <c:auto val="1"/>
        <c:lblAlgn val="ctr"/>
        <c:lblOffset val="100"/>
        <c:noMultiLvlLbl val="0"/>
      </c:catAx>
      <c:valAx>
        <c:axId val="195068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50680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11'!$C$2:$C$8</c:f>
              <c:strCache>
                <c:ptCount val="7"/>
                <c:pt idx="0">
                  <c:v>Nota 1</c:v>
                </c:pt>
                <c:pt idx="1">
                  <c:v>Nota 4</c:v>
                </c:pt>
                <c:pt idx="2">
                  <c:v>Nota 5</c:v>
                </c:pt>
                <c:pt idx="3">
                  <c:v>Nota 7</c:v>
                </c:pt>
                <c:pt idx="4">
                  <c:v>Nota 8</c:v>
                </c:pt>
                <c:pt idx="5">
                  <c:v>Nota 9</c:v>
                </c:pt>
                <c:pt idx="6">
                  <c:v>Nota 10</c:v>
                </c:pt>
              </c:strCache>
            </c:strRef>
          </c:cat>
          <c:val>
            <c:numRef>
              <c:f>'Pregunta 11'!$D$2:$D$8</c:f>
            </c:numRef>
          </c:val>
          <c:extLst>
            <c:ext xmlns:c16="http://schemas.microsoft.com/office/drawing/2014/chart" uri="{C3380CC4-5D6E-409C-BE32-E72D297353CC}">
              <c16:uniqueId val="{00000000-FC3F-48C1-B67B-A80AFB0D6AAB}"/>
            </c:ext>
          </c:extLst>
        </c:ser>
        <c:ser>
          <c:idx val="1"/>
          <c:order val="1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11'!$C$2:$C$8</c:f>
              <c:strCache>
                <c:ptCount val="7"/>
                <c:pt idx="0">
                  <c:v>Nota 1</c:v>
                </c:pt>
                <c:pt idx="1">
                  <c:v>Nota 4</c:v>
                </c:pt>
                <c:pt idx="2">
                  <c:v>Nota 5</c:v>
                </c:pt>
                <c:pt idx="3">
                  <c:v>Nota 7</c:v>
                </c:pt>
                <c:pt idx="4">
                  <c:v>Nota 8</c:v>
                </c:pt>
                <c:pt idx="5">
                  <c:v>Nota 9</c:v>
                </c:pt>
                <c:pt idx="6">
                  <c:v>Nota 10</c:v>
                </c:pt>
              </c:strCache>
            </c:strRef>
          </c:cat>
          <c:val>
            <c:numRef>
              <c:f>'Pregunta 11'!$E$2:$E$8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8</c:v>
                </c:pt>
                <c:pt idx="5">
                  <c:v>16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3F-48C1-B67B-A80AFB0D6AAB}"/>
            </c:ext>
          </c:extLst>
        </c:ser>
        <c:ser>
          <c:idx val="2"/>
          <c:order val="2"/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11'!$C$2:$C$8</c:f>
              <c:strCache>
                <c:ptCount val="7"/>
                <c:pt idx="0">
                  <c:v>Nota 1</c:v>
                </c:pt>
                <c:pt idx="1">
                  <c:v>Nota 4</c:v>
                </c:pt>
                <c:pt idx="2">
                  <c:v>Nota 5</c:v>
                </c:pt>
                <c:pt idx="3">
                  <c:v>Nota 7</c:v>
                </c:pt>
                <c:pt idx="4">
                  <c:v>Nota 8</c:v>
                </c:pt>
                <c:pt idx="5">
                  <c:v>Nota 9</c:v>
                </c:pt>
                <c:pt idx="6">
                  <c:v>Nota 10</c:v>
                </c:pt>
              </c:strCache>
            </c:strRef>
          </c:cat>
          <c:val>
            <c:numRef>
              <c:f>'Pregunta 11'!$F$2:$F$8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FC3F-48C1-B67B-A80AFB0D6AA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76026736"/>
        <c:axId val="1976027984"/>
      </c:barChart>
      <c:catAx>
        <c:axId val="1976026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76027984"/>
        <c:crosses val="autoZero"/>
        <c:auto val="1"/>
        <c:lblAlgn val="ctr"/>
        <c:lblOffset val="100"/>
        <c:noMultiLvlLbl val="0"/>
      </c:catAx>
      <c:valAx>
        <c:axId val="197602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7602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12'!$D$2:$D$8</c:f>
              <c:strCache>
                <c:ptCount val="7"/>
                <c:pt idx="0">
                  <c:v>Nota 1</c:v>
                </c:pt>
                <c:pt idx="1">
                  <c:v>Nota 4</c:v>
                </c:pt>
                <c:pt idx="2">
                  <c:v>Nota 5</c:v>
                </c:pt>
                <c:pt idx="3">
                  <c:v>Nota 7</c:v>
                </c:pt>
                <c:pt idx="4">
                  <c:v>Nota 8</c:v>
                </c:pt>
                <c:pt idx="5">
                  <c:v>Nota 9</c:v>
                </c:pt>
                <c:pt idx="6">
                  <c:v>Nota 10</c:v>
                </c:pt>
              </c:strCache>
            </c:strRef>
          </c:cat>
          <c:val>
            <c:numRef>
              <c:f>'Pregunta 12'!$E$2:$E$8</c:f>
            </c:numRef>
          </c:val>
          <c:extLst>
            <c:ext xmlns:c16="http://schemas.microsoft.com/office/drawing/2014/chart" uri="{C3380CC4-5D6E-409C-BE32-E72D297353CC}">
              <c16:uniqueId val="{00000000-5C9B-4837-8B9C-B1FB6E4F3E33}"/>
            </c:ext>
          </c:extLst>
        </c:ser>
        <c:ser>
          <c:idx val="1"/>
          <c:order val="1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12'!$D$2:$D$8</c:f>
              <c:strCache>
                <c:ptCount val="7"/>
                <c:pt idx="0">
                  <c:v>Nota 1</c:v>
                </c:pt>
                <c:pt idx="1">
                  <c:v>Nota 4</c:v>
                </c:pt>
                <c:pt idx="2">
                  <c:v>Nota 5</c:v>
                </c:pt>
                <c:pt idx="3">
                  <c:v>Nota 7</c:v>
                </c:pt>
                <c:pt idx="4">
                  <c:v>Nota 8</c:v>
                </c:pt>
                <c:pt idx="5">
                  <c:v>Nota 9</c:v>
                </c:pt>
                <c:pt idx="6">
                  <c:v>Nota 10</c:v>
                </c:pt>
              </c:strCache>
            </c:strRef>
          </c:cat>
          <c:val>
            <c:numRef>
              <c:f>'Pregunta 12'!$F$2:$F$8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14</c:v>
                </c:pt>
                <c:pt idx="5">
                  <c:v>15</c:v>
                </c:pt>
                <c:pt idx="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9B-4837-8B9C-B1FB6E4F3E33}"/>
            </c:ext>
          </c:extLst>
        </c:ser>
        <c:ser>
          <c:idx val="2"/>
          <c:order val="2"/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12'!$D$2:$D$8</c:f>
              <c:strCache>
                <c:ptCount val="7"/>
                <c:pt idx="0">
                  <c:v>Nota 1</c:v>
                </c:pt>
                <c:pt idx="1">
                  <c:v>Nota 4</c:v>
                </c:pt>
                <c:pt idx="2">
                  <c:v>Nota 5</c:v>
                </c:pt>
                <c:pt idx="3">
                  <c:v>Nota 7</c:v>
                </c:pt>
                <c:pt idx="4">
                  <c:v>Nota 8</c:v>
                </c:pt>
                <c:pt idx="5">
                  <c:v>Nota 9</c:v>
                </c:pt>
                <c:pt idx="6">
                  <c:v>Nota 10</c:v>
                </c:pt>
              </c:strCache>
            </c:strRef>
          </c:cat>
          <c:val>
            <c:numRef>
              <c:f>'Pregunta 12'!$G$2:$G$8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5C9B-4837-8B9C-B1FB6E4F3E3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03133792"/>
        <c:axId val="2103132128"/>
      </c:barChart>
      <c:catAx>
        <c:axId val="2103133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3132128"/>
        <c:crosses val="autoZero"/>
        <c:auto val="1"/>
        <c:lblAlgn val="ctr"/>
        <c:lblOffset val="100"/>
        <c:noMultiLvlLbl val="0"/>
      </c:catAx>
      <c:valAx>
        <c:axId val="210313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313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8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2A2-44EB-9004-7CD57DA6EC78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2A2-44EB-9004-7CD57DA6EC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'Pregunta 13'!$D$2:$D$3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13'!$E$2:$E$3</c:f>
              <c:numCache>
                <c:formatCode>General</c:formatCode>
                <c:ptCount val="2"/>
                <c:pt idx="0">
                  <c:v>60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A2-44EB-9004-7CD57DA6EC7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715-4930-9200-3E7A7B9A3C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14'!$E$2:$E$3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14'!$F$2:$F$3</c:f>
              <c:numCache>
                <c:formatCode>General</c:formatCode>
                <c:ptCount val="2"/>
                <c:pt idx="0">
                  <c:v>57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D0-4D9C-8A96-2F4745D730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9402160"/>
        <c:axId val="1949400912"/>
      </c:barChart>
      <c:catAx>
        <c:axId val="194940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49400912"/>
        <c:crosses val="autoZero"/>
        <c:auto val="1"/>
        <c:lblAlgn val="ctr"/>
        <c:lblOffset val="100"/>
        <c:noMultiLvlLbl val="0"/>
      </c:catAx>
      <c:valAx>
        <c:axId val="1949400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4940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7BD-4C5D-B75B-2F268D90F6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15'!$E$2:$E$3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15'!$F$2:$F$3</c:f>
              <c:numCache>
                <c:formatCode>General</c:formatCode>
                <c:ptCount val="2"/>
                <c:pt idx="0">
                  <c:v>40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22-48B9-AC86-2D04027B2D2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638000"/>
        <c:axId val="67641744"/>
      </c:barChart>
      <c:catAx>
        <c:axId val="6763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7641744"/>
        <c:crosses val="autoZero"/>
        <c:auto val="1"/>
        <c:lblAlgn val="ctr"/>
        <c:lblOffset val="100"/>
        <c:noMultiLvlLbl val="0"/>
      </c:catAx>
      <c:valAx>
        <c:axId val="67641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7638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41003953935619E-2"/>
          <c:y val="3.2605014637247624E-2"/>
          <c:w val="0.9396489400908633"/>
          <c:h val="0.898633180048531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0D9-463F-872A-1A36D00AD2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16'!$E$2:$E$3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16'!$F$2:$F$3</c:f>
              <c:numCache>
                <c:formatCode>General</c:formatCode>
                <c:ptCount val="2"/>
                <c:pt idx="0">
                  <c:v>52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73-43D5-985E-846D801DD3D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697168"/>
        <c:axId val="208706736"/>
      </c:barChart>
      <c:catAx>
        <c:axId val="20869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8706736"/>
        <c:crosses val="autoZero"/>
        <c:auto val="1"/>
        <c:lblAlgn val="ctr"/>
        <c:lblOffset val="100"/>
        <c:noMultiLvlLbl val="0"/>
      </c:catAx>
      <c:valAx>
        <c:axId val="208706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869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58-4108-9BB9-1200B0C9E3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17'!$F$2:$F$3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17'!$G$2:$G$3</c:f>
              <c:numCache>
                <c:formatCode>General</c:formatCode>
                <c:ptCount val="2"/>
                <c:pt idx="0">
                  <c:v>56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47-4247-B274-C8C082F50E3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8698416"/>
        <c:axId val="208710064"/>
      </c:barChart>
      <c:catAx>
        <c:axId val="20869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8710064"/>
        <c:crosses val="autoZero"/>
        <c:auto val="1"/>
        <c:lblAlgn val="ctr"/>
        <c:lblOffset val="100"/>
        <c:noMultiLvlLbl val="0"/>
      </c:catAx>
      <c:valAx>
        <c:axId val="2087100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8698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BED-4373-BCD5-68C3CC88965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18'!$F$2:$F$3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18'!$G$2:$G$3</c:f>
              <c:numCache>
                <c:formatCode>General</c:formatCode>
                <c:ptCount val="2"/>
                <c:pt idx="0">
                  <c:v>39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4-4A0A-9620-10248EE76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705904"/>
        <c:axId val="208707984"/>
      </c:barChart>
      <c:catAx>
        <c:axId val="20870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8707984"/>
        <c:crosses val="autoZero"/>
        <c:auto val="1"/>
        <c:lblAlgn val="ctr"/>
        <c:lblOffset val="100"/>
        <c:noMultiLvlLbl val="0"/>
      </c:catAx>
      <c:valAx>
        <c:axId val="208707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8705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23B-45E0-857A-6D34878104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19'!$E$2:$E$3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19'!$F$2:$F$3</c:f>
              <c:numCache>
                <c:formatCode>General</c:formatCode>
                <c:ptCount val="2"/>
                <c:pt idx="0">
                  <c:v>52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EC-4F24-913A-F767310CF4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698832"/>
        <c:axId val="208700496"/>
      </c:barChart>
      <c:catAx>
        <c:axId val="20869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8700496"/>
        <c:crosses val="autoZero"/>
        <c:auto val="1"/>
        <c:lblAlgn val="ctr"/>
        <c:lblOffset val="100"/>
        <c:noMultiLvlLbl val="0"/>
      </c:catAx>
      <c:valAx>
        <c:axId val="2087004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869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7F2-4113-9C61-D43CDAEF69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2'!$D$3:$D$4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2'!$E$3:$E$4</c:f>
              <c:numCache>
                <c:formatCode>General</c:formatCode>
                <c:ptCount val="2"/>
                <c:pt idx="0">
                  <c:v>63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C5-4172-88D9-57D09E05049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103134208"/>
        <c:axId val="2103137120"/>
      </c:barChart>
      <c:catAx>
        <c:axId val="210313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3137120"/>
        <c:crosses val="autoZero"/>
        <c:auto val="1"/>
        <c:lblAlgn val="ctr"/>
        <c:lblOffset val="100"/>
        <c:noMultiLvlLbl val="0"/>
      </c:catAx>
      <c:valAx>
        <c:axId val="2103137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0313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446866467536044E-2"/>
          <c:y val="1.6211932288949134E-2"/>
          <c:w val="0.93807326688797765"/>
          <c:h val="0.899059078089429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1C1-4C21-BD3E-7B48FAF063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3'!$F$3:$F$4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3'!$G$3:$G$4</c:f>
              <c:numCache>
                <c:formatCode>General</c:formatCode>
                <c:ptCount val="2"/>
                <c:pt idx="0">
                  <c:v>67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D-47FC-96B9-CCD84FD23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2046784"/>
        <c:axId val="1972047616"/>
      </c:barChart>
      <c:catAx>
        <c:axId val="197204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72047616"/>
        <c:crosses val="autoZero"/>
        <c:auto val="1"/>
        <c:lblAlgn val="ctr"/>
        <c:lblOffset val="100"/>
        <c:noMultiLvlLbl val="0"/>
      </c:catAx>
      <c:valAx>
        <c:axId val="19720476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7204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D5B-431F-9024-EF0F090ED145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D5B-431F-9024-EF0F090ED145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D5B-431F-9024-EF0F090ED14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D5B-431F-9024-EF0F090ED14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D5B-431F-9024-EF0F090ED14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D5B-431F-9024-EF0F090ED1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4'!$C$4:$C$9</c:f>
              <c:strCache>
                <c:ptCount val="6"/>
                <c:pt idx="0">
                  <c:v>Formación continua, más capacitación</c:v>
                </c:pt>
                <c:pt idx="1">
                  <c:v>Todo bien</c:v>
                </c:pt>
                <c:pt idx="2">
                  <c:v>Poco espacio en el aula y mobiliario incomodo</c:v>
                </c:pt>
                <c:pt idx="3">
                  <c:v>Ninguna</c:v>
                </c:pt>
                <c:pt idx="4">
                  <c:v>Parqueo</c:v>
                </c:pt>
                <c:pt idx="5">
                  <c:v>Mejorar tiempos de respuesta a solicitudes</c:v>
                </c:pt>
              </c:strCache>
            </c:strRef>
          </c:cat>
          <c:val>
            <c:numRef>
              <c:f>'Pregunta 4'!$H$4:$H$9</c:f>
              <c:numCache>
                <c:formatCode>General</c:formatCode>
                <c:ptCount val="6"/>
                <c:pt idx="0">
                  <c:v>14</c:v>
                </c:pt>
                <c:pt idx="1">
                  <c:v>12</c:v>
                </c:pt>
                <c:pt idx="2">
                  <c:v>11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5B-431F-9024-EF0F090ED1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48081183"/>
        <c:axId val="1303361695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'Pregunta 4'!$C$4:$C$9</c15:sqref>
                        </c15:formulaRef>
                      </c:ext>
                    </c:extLst>
                    <c:strCache>
                      <c:ptCount val="6"/>
                      <c:pt idx="0">
                        <c:v>Formación continua, más capacitación</c:v>
                      </c:pt>
                      <c:pt idx="1">
                        <c:v>Todo bien</c:v>
                      </c:pt>
                      <c:pt idx="2">
                        <c:v>Poco espacio en el aula y mobiliario incomodo</c:v>
                      </c:pt>
                      <c:pt idx="3">
                        <c:v>Ninguna</c:v>
                      </c:pt>
                      <c:pt idx="4">
                        <c:v>Parqueo</c:v>
                      </c:pt>
                      <c:pt idx="5">
                        <c:v>Mejorar tiempos de respuesta a solicitudes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'Pregunta 4'!$D$4:$D$9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D5B-431F-9024-EF0F090ED145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'Pregunta 4'!$C$4:$C$9</c15:sqref>
                        </c15:formulaRef>
                      </c:ext>
                    </c:extLst>
                    <c:strCache>
                      <c:ptCount val="6"/>
                      <c:pt idx="0">
                        <c:v>Formación continua, más capacitación</c:v>
                      </c:pt>
                      <c:pt idx="1">
                        <c:v>Todo bien</c:v>
                      </c:pt>
                      <c:pt idx="2">
                        <c:v>Poco espacio en el aula y mobiliario incomodo</c:v>
                      </c:pt>
                      <c:pt idx="3">
                        <c:v>Ninguna</c:v>
                      </c:pt>
                      <c:pt idx="4">
                        <c:v>Parqueo</c:v>
                      </c:pt>
                      <c:pt idx="5">
                        <c:v>Mejorar tiempos de respuesta a solicitudes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'Pregunta 4'!$E$4:$E$9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5D5B-431F-9024-EF0F090ED145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'Pregunta 4'!$C$4:$C$9</c15:sqref>
                        </c15:formulaRef>
                      </c:ext>
                    </c:extLst>
                    <c:strCache>
                      <c:ptCount val="6"/>
                      <c:pt idx="0">
                        <c:v>Formación continua, más capacitación</c:v>
                      </c:pt>
                      <c:pt idx="1">
                        <c:v>Todo bien</c:v>
                      </c:pt>
                      <c:pt idx="2">
                        <c:v>Poco espacio en el aula y mobiliario incomodo</c:v>
                      </c:pt>
                      <c:pt idx="3">
                        <c:v>Ninguna</c:v>
                      </c:pt>
                      <c:pt idx="4">
                        <c:v>Parqueo</c:v>
                      </c:pt>
                      <c:pt idx="5">
                        <c:v>Mejorar tiempos de respuesta a solicitudes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'Pregunta 4'!$F$4:$F$9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5D5B-431F-9024-EF0F090ED145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'Pregunta 4'!$C$4:$C$9</c15:sqref>
                        </c15:formulaRef>
                      </c:ext>
                    </c:extLst>
                    <c:strCache>
                      <c:ptCount val="6"/>
                      <c:pt idx="0">
                        <c:v>Formación continua, más capacitación</c:v>
                      </c:pt>
                      <c:pt idx="1">
                        <c:v>Todo bien</c:v>
                      </c:pt>
                      <c:pt idx="2">
                        <c:v>Poco espacio en el aula y mobiliario incomodo</c:v>
                      </c:pt>
                      <c:pt idx="3">
                        <c:v>Ninguna</c:v>
                      </c:pt>
                      <c:pt idx="4">
                        <c:v>Parqueo</c:v>
                      </c:pt>
                      <c:pt idx="5">
                        <c:v>Mejorar tiempos de respuesta a solicitudes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'Pregunta 4'!$G$4:$G$9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5D5B-431F-9024-EF0F090ED145}"/>
                  </c:ext>
                </c:extLst>
              </c15:ser>
            </c15:filteredBarSeries>
          </c:ext>
        </c:extLst>
      </c:barChart>
      <c:catAx>
        <c:axId val="1348081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303361695"/>
        <c:crosses val="autoZero"/>
        <c:auto val="1"/>
        <c:lblAlgn val="ctr"/>
        <c:lblOffset val="100"/>
        <c:noMultiLvlLbl val="0"/>
      </c:catAx>
      <c:valAx>
        <c:axId val="130336169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480811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2C9-4BD6-8D16-C9DD7ABC97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5'!$C$2:$C$3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5'!$D$2:$D$3</c:f>
              <c:numCache>
                <c:formatCode>General</c:formatCode>
                <c:ptCount val="2"/>
                <c:pt idx="0">
                  <c:v>65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10-471F-B382-1A940964C5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08175632"/>
        <c:axId val="2108176048"/>
      </c:barChart>
      <c:catAx>
        <c:axId val="210817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8176048"/>
        <c:crosses val="autoZero"/>
        <c:auto val="1"/>
        <c:lblAlgn val="ctr"/>
        <c:lblOffset val="100"/>
        <c:noMultiLvlLbl val="0"/>
      </c:catAx>
      <c:valAx>
        <c:axId val="21081760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8175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9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6FA-4CCF-90E7-7C1CA55B337C}"/>
              </c:ext>
            </c:extLst>
          </c:dPt>
          <c:dPt>
            <c:idx val="1"/>
            <c:bubble3D val="0"/>
            <c:explosion val="12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6FA-4CCF-90E7-7C1CA55B337C}"/>
              </c:ext>
            </c:extLst>
          </c:dPt>
          <c:dPt>
            <c:idx val="2"/>
            <c:bubble3D val="0"/>
            <c:explosion val="16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6FA-4CCF-90E7-7C1CA55B33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'Pregunta 6'!$C$2:$C$4</c:f>
              <c:strCache>
                <c:ptCount val="3"/>
                <c:pt idx="0">
                  <c:v>Muy de acuerdo</c:v>
                </c:pt>
                <c:pt idx="1">
                  <c:v>Algo de acuerdo</c:v>
                </c:pt>
                <c:pt idx="2">
                  <c:v>Ni de acuerdo/ni en desacuerdo</c:v>
                </c:pt>
              </c:strCache>
            </c:strRef>
          </c:cat>
          <c:val>
            <c:numRef>
              <c:f>'Pregunta 6'!$D$2:$D$4</c:f>
              <c:numCache>
                <c:formatCode>General</c:formatCode>
                <c:ptCount val="3"/>
                <c:pt idx="0">
                  <c:v>63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FA-4CCF-90E7-7C1CA55B33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1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DC0-4893-8E80-E95AF413191F}"/>
              </c:ext>
            </c:extLst>
          </c:dPt>
          <c:dPt>
            <c:idx val="1"/>
            <c:bubble3D val="0"/>
            <c:explosion val="15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DC0-4893-8E80-E95AF413191F}"/>
              </c:ext>
            </c:extLst>
          </c:dPt>
          <c:dPt>
            <c:idx val="2"/>
            <c:bubble3D val="0"/>
            <c:explosion val="12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DC0-4893-8E80-E95AF41319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'Pregunta 7'!$C$2:$C$4</c:f>
              <c:strCache>
                <c:ptCount val="3"/>
                <c:pt idx="0">
                  <c:v>Muy de acuerdo</c:v>
                </c:pt>
                <c:pt idx="1">
                  <c:v>Algo de acuerdo</c:v>
                </c:pt>
                <c:pt idx="2">
                  <c:v>Algo en desacuerdo</c:v>
                </c:pt>
              </c:strCache>
            </c:strRef>
          </c:cat>
          <c:val>
            <c:numRef>
              <c:f>'Pregunta 7'!$D$2:$D$4</c:f>
              <c:numCache>
                <c:formatCode>General</c:formatCode>
                <c:ptCount val="3"/>
                <c:pt idx="0">
                  <c:v>64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C0-4893-8E80-E95AF413191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361329833770772E-2"/>
          <c:y val="0.15787037037037038"/>
          <c:w val="0.9020831146106737"/>
          <c:h val="0.7311111111111111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767-412B-9B12-164D793700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8'!$C$2:$C$3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'Pregunta 8'!$D$2:$D$3</c:f>
              <c:numCache>
                <c:formatCode>General</c:formatCode>
                <c:ptCount val="2"/>
                <c:pt idx="0">
                  <c:v>66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CD-46BE-9648-4926925DB25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73141632"/>
        <c:axId val="1973137472"/>
      </c:barChart>
      <c:catAx>
        <c:axId val="197314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73137472"/>
        <c:crosses val="autoZero"/>
        <c:auto val="1"/>
        <c:lblAlgn val="ctr"/>
        <c:lblOffset val="100"/>
        <c:noMultiLvlLbl val="0"/>
      </c:catAx>
      <c:valAx>
        <c:axId val="19731374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7314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9'!$C$2:$C$9</c:f>
              <c:strCache>
                <c:ptCount val="8"/>
                <c:pt idx="0">
                  <c:v>Nota 1</c:v>
                </c:pt>
                <c:pt idx="1">
                  <c:v>Nota 3 </c:v>
                </c:pt>
                <c:pt idx="2">
                  <c:v>Nota 4</c:v>
                </c:pt>
                <c:pt idx="3">
                  <c:v>Nota 5</c:v>
                </c:pt>
                <c:pt idx="4">
                  <c:v>Nota 7</c:v>
                </c:pt>
                <c:pt idx="5">
                  <c:v>Nota 8</c:v>
                </c:pt>
                <c:pt idx="6">
                  <c:v>Nota 9</c:v>
                </c:pt>
                <c:pt idx="7">
                  <c:v>Nota 10</c:v>
                </c:pt>
              </c:strCache>
            </c:strRef>
          </c:cat>
          <c:val>
            <c:numRef>
              <c:f>'Pregunta 9'!$D$2:$D$9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0-DA3F-4001-A794-5D78C19DF00B}"/>
            </c:ext>
          </c:extLst>
        </c:ser>
        <c:ser>
          <c:idx val="1"/>
          <c:order val="1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9'!$C$2:$C$9</c:f>
              <c:strCache>
                <c:ptCount val="8"/>
                <c:pt idx="0">
                  <c:v>Nota 1</c:v>
                </c:pt>
                <c:pt idx="1">
                  <c:v>Nota 3 </c:v>
                </c:pt>
                <c:pt idx="2">
                  <c:v>Nota 4</c:v>
                </c:pt>
                <c:pt idx="3">
                  <c:v>Nota 5</c:v>
                </c:pt>
                <c:pt idx="4">
                  <c:v>Nota 7</c:v>
                </c:pt>
                <c:pt idx="5">
                  <c:v>Nota 8</c:v>
                </c:pt>
                <c:pt idx="6">
                  <c:v>Nota 9</c:v>
                </c:pt>
                <c:pt idx="7">
                  <c:v>Nota 10</c:v>
                </c:pt>
              </c:strCache>
            </c:strRef>
          </c:cat>
          <c:val>
            <c:numRef>
              <c:f>'Pregunta 9'!$E$2:$E$9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6</c:v>
                </c:pt>
                <c:pt idx="4">
                  <c:v>2</c:v>
                </c:pt>
                <c:pt idx="5">
                  <c:v>9</c:v>
                </c:pt>
                <c:pt idx="6">
                  <c:v>17</c:v>
                </c:pt>
                <c:pt idx="7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3F-4001-A794-5D78C19DF00B}"/>
            </c:ext>
          </c:extLst>
        </c:ser>
        <c:ser>
          <c:idx val="2"/>
          <c:order val="2"/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'Pregunta 9'!$C$2:$C$9</c:f>
              <c:strCache>
                <c:ptCount val="8"/>
                <c:pt idx="0">
                  <c:v>Nota 1</c:v>
                </c:pt>
                <c:pt idx="1">
                  <c:v>Nota 3 </c:v>
                </c:pt>
                <c:pt idx="2">
                  <c:v>Nota 4</c:v>
                </c:pt>
                <c:pt idx="3">
                  <c:v>Nota 5</c:v>
                </c:pt>
                <c:pt idx="4">
                  <c:v>Nota 7</c:v>
                </c:pt>
                <c:pt idx="5">
                  <c:v>Nota 8</c:v>
                </c:pt>
                <c:pt idx="6">
                  <c:v>Nota 9</c:v>
                </c:pt>
                <c:pt idx="7">
                  <c:v>Nota 10</c:v>
                </c:pt>
              </c:strCache>
            </c:strRef>
          </c:cat>
          <c:val>
            <c:numRef>
              <c:f>'Pregunta 9'!$F$2:$F$9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DA3F-4001-A794-5D78C19DF00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4098592"/>
        <c:axId val="74099008"/>
      </c:barChart>
      <c:catAx>
        <c:axId val="740985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4099008"/>
        <c:crosses val="autoZero"/>
        <c:auto val="1"/>
        <c:lblAlgn val="ctr"/>
        <c:lblOffset val="100"/>
        <c:noMultiLvlLbl val="0"/>
      </c:catAx>
      <c:valAx>
        <c:axId val="74099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409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91F8A1-107A-4570-9499-3803F6E5FC07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928B68C7-0CC5-4FB5-81C2-ECDE9D8B55FD}">
      <dgm:prSet phldrT="[Texto]" custT="1"/>
      <dgm:spPr/>
      <dgm:t>
        <a:bodyPr/>
        <a:lstStyle/>
        <a:p>
          <a:pPr algn="ctr"/>
          <a:r>
            <a:rPr lang="es-SV" sz="2400" b="1" i="0" u="none" dirty="0"/>
            <a:t>Otros</a:t>
          </a:r>
        </a:p>
        <a:p>
          <a:pPr algn="ctr"/>
          <a:r>
            <a:rPr lang="es-SV" sz="2400" b="0" i="0" u="none" dirty="0"/>
            <a:t>Mantener y continuar la comunicación                            Mejorar la comunicación</a:t>
          </a:r>
          <a:endParaRPr lang="es-SV" sz="2400" dirty="0"/>
        </a:p>
        <a:p>
          <a:pPr algn="ctr"/>
          <a:r>
            <a:rPr lang="es-SV" sz="2400" b="0" i="0" u="none" dirty="0"/>
            <a:t>Las  capacitaciones son comprensibles</a:t>
          </a:r>
          <a:endParaRPr lang="es-SV" sz="2400" dirty="0"/>
        </a:p>
        <a:p>
          <a:pPr algn="ctr"/>
          <a:r>
            <a:rPr lang="es-ES" sz="2400" b="0" i="0" u="none" dirty="0"/>
            <a:t>Solicito la creación de una unidad UAIP en el municipio de Santa María Usulután.</a:t>
          </a:r>
        </a:p>
        <a:p>
          <a:pPr algn="ctr"/>
          <a:r>
            <a:rPr lang="es-ES" sz="2400" b="0" i="0" u="none" dirty="0"/>
            <a:t> </a:t>
          </a:r>
          <a:r>
            <a:rPr lang="es-SV" sz="2400" b="0" i="0" u="none" dirty="0"/>
            <a:t>Ejercicios online, cuestionarios etc.                          </a:t>
          </a:r>
          <a:r>
            <a:rPr lang="es-ES" sz="2400" b="0" i="0" u="none" dirty="0"/>
            <a:t>Proporcionar las presentaciones con anterioridad a las jornadas de capacitación </a:t>
          </a:r>
          <a:endParaRPr lang="es-ES" sz="2400" dirty="0"/>
        </a:p>
        <a:p>
          <a:pPr algn="ctr"/>
          <a:r>
            <a:rPr lang="es-ES" sz="2400" b="0" i="0" u="none" dirty="0"/>
            <a:t>Hacer las capacitaciones más por el transcurso de la tarde </a:t>
          </a:r>
          <a:endParaRPr lang="es-ES" sz="2400" dirty="0"/>
        </a:p>
        <a:p>
          <a:pPr algn="ctr"/>
          <a:r>
            <a:rPr lang="es-ES" sz="2400" b="0" i="0" u="none" dirty="0"/>
            <a:t>Mandarme leyes de acceso en pequeño y al final del año mandarnos botellita para tomar agua donde diga acceso a la información pública digo como estimulo calendario.     Resolver de manera oportuna las consulta de los OI</a:t>
          </a:r>
          <a:endParaRPr lang="es-ES" sz="2400" dirty="0"/>
        </a:p>
      </dgm:t>
    </dgm:pt>
    <dgm:pt modelId="{55B9BC8E-E5DC-4C34-8E54-1434DF432D92}" type="parTrans" cxnId="{C65BA061-1349-4D20-95AE-6ACAF2262B8E}">
      <dgm:prSet/>
      <dgm:spPr/>
      <dgm:t>
        <a:bodyPr/>
        <a:lstStyle/>
        <a:p>
          <a:pPr algn="ctr"/>
          <a:endParaRPr lang="es-SV"/>
        </a:p>
      </dgm:t>
    </dgm:pt>
    <dgm:pt modelId="{6F36990D-BF19-46E0-9B50-7EBB0BFF3423}" type="sibTrans" cxnId="{C65BA061-1349-4D20-95AE-6ACAF2262B8E}">
      <dgm:prSet/>
      <dgm:spPr/>
      <dgm:t>
        <a:bodyPr/>
        <a:lstStyle/>
        <a:p>
          <a:pPr algn="ctr"/>
          <a:endParaRPr lang="es-SV"/>
        </a:p>
      </dgm:t>
    </dgm:pt>
    <dgm:pt modelId="{699B4FDC-E74C-4487-BC82-2E79AA738330}" type="pres">
      <dgm:prSet presAssocID="{6991F8A1-107A-4570-9499-3803F6E5FC0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E3A98D-CBCE-4B08-8452-4A01A8116627}" type="pres">
      <dgm:prSet presAssocID="{928B68C7-0CC5-4FB5-81C2-ECDE9D8B55FD}" presName="vertOne" presStyleCnt="0"/>
      <dgm:spPr/>
    </dgm:pt>
    <dgm:pt modelId="{9F4B0CCF-92D0-4A6F-B00D-416DC57FBAF3}" type="pres">
      <dgm:prSet presAssocID="{928B68C7-0CC5-4FB5-81C2-ECDE9D8B55FD}" presName="txOne" presStyleLbl="node0" presStyleIdx="0" presStyleCnt="1">
        <dgm:presLayoutVars>
          <dgm:chPref val="3"/>
        </dgm:presLayoutVars>
      </dgm:prSet>
      <dgm:spPr/>
    </dgm:pt>
    <dgm:pt modelId="{F7CC8144-8C30-4B6C-B23B-B81B7B23BF7E}" type="pres">
      <dgm:prSet presAssocID="{928B68C7-0CC5-4FB5-81C2-ECDE9D8B55FD}" presName="horzOne" presStyleCnt="0"/>
      <dgm:spPr/>
    </dgm:pt>
  </dgm:ptLst>
  <dgm:cxnLst>
    <dgm:cxn modelId="{F00A371E-BFC2-4629-9E08-B88EA09EE66D}" type="presOf" srcId="{6991F8A1-107A-4570-9499-3803F6E5FC07}" destId="{699B4FDC-E74C-4487-BC82-2E79AA738330}" srcOrd="0" destOrd="0" presId="urn:microsoft.com/office/officeart/2005/8/layout/hierarchy4"/>
    <dgm:cxn modelId="{C65BA061-1349-4D20-95AE-6ACAF2262B8E}" srcId="{6991F8A1-107A-4570-9499-3803F6E5FC07}" destId="{928B68C7-0CC5-4FB5-81C2-ECDE9D8B55FD}" srcOrd="0" destOrd="0" parTransId="{55B9BC8E-E5DC-4C34-8E54-1434DF432D92}" sibTransId="{6F36990D-BF19-46E0-9B50-7EBB0BFF3423}"/>
    <dgm:cxn modelId="{83B835B0-8CE7-4BD0-9EBA-F7121D7E37C0}" type="presOf" srcId="{928B68C7-0CC5-4FB5-81C2-ECDE9D8B55FD}" destId="{9F4B0CCF-92D0-4A6F-B00D-416DC57FBAF3}" srcOrd="0" destOrd="0" presId="urn:microsoft.com/office/officeart/2005/8/layout/hierarchy4"/>
    <dgm:cxn modelId="{E98A0376-393B-4FEA-90B5-EE5BEB27FFA5}" type="presParOf" srcId="{699B4FDC-E74C-4487-BC82-2E79AA738330}" destId="{1DE3A98D-CBCE-4B08-8452-4A01A8116627}" srcOrd="0" destOrd="0" presId="urn:microsoft.com/office/officeart/2005/8/layout/hierarchy4"/>
    <dgm:cxn modelId="{F7BCC602-BF42-439E-8951-186BD0839968}" type="presParOf" srcId="{1DE3A98D-CBCE-4B08-8452-4A01A8116627}" destId="{9F4B0CCF-92D0-4A6F-B00D-416DC57FBAF3}" srcOrd="0" destOrd="0" presId="urn:microsoft.com/office/officeart/2005/8/layout/hierarchy4"/>
    <dgm:cxn modelId="{0C443639-5FF1-405B-8934-CB49221213B5}" type="presParOf" srcId="{1DE3A98D-CBCE-4B08-8452-4A01A8116627}" destId="{F7CC8144-8C30-4B6C-B23B-B81B7B23BF7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B0CCF-92D0-4A6F-B00D-416DC57FBAF3}">
      <dsp:nvSpPr>
        <dsp:cNvPr id="0" name=""/>
        <dsp:cNvSpPr/>
      </dsp:nvSpPr>
      <dsp:spPr>
        <a:xfrm>
          <a:off x="3968" y="0"/>
          <a:ext cx="8120062" cy="5770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400" b="1" i="0" u="none" kern="1200" dirty="0"/>
            <a:t>Otros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400" b="0" i="0" u="none" kern="1200" dirty="0"/>
            <a:t>Mantener y continuar la comunicación                            Mejorar la comunicación</a:t>
          </a:r>
          <a:endParaRPr lang="es-SV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400" b="0" i="0" u="none" kern="1200" dirty="0"/>
            <a:t>Las  capacitaciones son comprensibles</a:t>
          </a:r>
          <a:endParaRPr lang="es-SV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0" i="0" u="none" kern="1200" dirty="0"/>
            <a:t>Solicito la creación de una unidad UAIP en el municipio de Santa María Usulután.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0" i="0" u="none" kern="1200" dirty="0"/>
            <a:t> </a:t>
          </a:r>
          <a:r>
            <a:rPr lang="es-SV" sz="2400" b="0" i="0" u="none" kern="1200" dirty="0"/>
            <a:t>Ejercicios online, cuestionarios etc.                          </a:t>
          </a:r>
          <a:r>
            <a:rPr lang="es-ES" sz="2400" b="0" i="0" u="none" kern="1200" dirty="0"/>
            <a:t>Proporcionar las presentaciones con anterioridad a las jornadas de capacitación </a:t>
          </a:r>
          <a:endParaRPr lang="es-E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0" i="0" u="none" kern="1200" dirty="0"/>
            <a:t>Hacer las capacitaciones más por el transcurso de la tarde </a:t>
          </a:r>
          <a:endParaRPr lang="es-E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0" i="0" u="none" kern="1200" dirty="0"/>
            <a:t>Mandarme leyes de acceso en pequeño y al final del año mandarnos botellita para tomar agua donde diga acceso a la información pública digo como estimulo calendario.     Resolver de manera oportuna las consulta de los OI</a:t>
          </a:r>
          <a:endParaRPr lang="es-ES" sz="2400" kern="1200" dirty="0"/>
        </a:p>
      </dsp:txBody>
      <dsp:txXfrm>
        <a:off x="172988" y="169020"/>
        <a:ext cx="7782022" cy="5432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19/4/2023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19/4/2023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98612" y="2360657"/>
            <a:ext cx="7595145" cy="2387600"/>
          </a:xfrm>
        </p:spPr>
        <p:txBody>
          <a:bodyPr>
            <a:normAutofit fontScale="90000"/>
          </a:bodyPr>
          <a:lstStyle/>
          <a:p>
            <a:r>
              <a:rPr lang="es-SV" b="1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Sondeo satisfacción </a:t>
            </a:r>
            <a:r>
              <a:rPr lang="es-SV" b="1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de usuarios sobre los servicios del IAIP</a:t>
            </a:r>
            <a:br>
              <a:rPr lang="es-SV" dirty="0">
                <a:solidFill>
                  <a:schemeClr val="accent5">
                    <a:lumMod val="75000"/>
                  </a:schemeClr>
                </a:solidFill>
              </a:rPr>
            </a:b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66038" y="4748257"/>
            <a:ext cx="7595145" cy="1655762"/>
          </a:xfrm>
        </p:spPr>
        <p:txBody>
          <a:bodyPr/>
          <a:lstStyle/>
          <a:p>
            <a:r>
              <a:rPr lang="es-SV" sz="3200" dirty="0">
                <a:solidFill>
                  <a:schemeClr val="accent5">
                    <a:lumMod val="75000"/>
                  </a:schemeClr>
                </a:solidFill>
              </a:rPr>
              <a:t>Resultados Marzo 2023</a:t>
            </a:r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67879" y="571187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7. ¿Qué tan de acuerdo está con la siguiente afirmación? El IAIP es una institución que garantiza el derecho de acceso a la información pública.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096884"/>
              </p:ext>
            </p:extLst>
          </p:nvPr>
        </p:nvGraphicFramePr>
        <p:xfrm>
          <a:off x="3376331" y="1933114"/>
          <a:ext cx="8153060" cy="4745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13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50207" y="625296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8. ¿Conoce la página web y el portal de transparencia del IAIP?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793557" y="1591947"/>
            <a:ext cx="22939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nuestra web, portal de transparencia y redes sociales</a:t>
            </a:r>
            <a:endParaRPr lang="es-SV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880678"/>
              </p:ext>
            </p:extLst>
          </p:nvPr>
        </p:nvGraphicFramePr>
        <p:xfrm>
          <a:off x="3601562" y="1622805"/>
          <a:ext cx="7954333" cy="510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10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58812" y="481034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9. En el caso de su repuesta sea sí, ¿del 1 al 10 cómo calificaría las siguientes características? (se pública información que tiene utilidad)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775065" y="920364"/>
            <a:ext cx="2416935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66 personas respondieron que sí conocen nuestra página web</a:t>
            </a:r>
            <a:endParaRPr lang="es-S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1218072"/>
              </p:ext>
            </p:extLst>
          </p:nvPr>
        </p:nvGraphicFramePr>
        <p:xfrm>
          <a:off x="3048000" y="1803106"/>
          <a:ext cx="8812696" cy="491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4766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36330" y="446249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10. En el caso de su repuesta sea sí, ¿del 1 al 10 cómo calificaría las siguientes características? Accesibilidad (al navegar en Internet se encuentra fácil la página o el portal de transparencia)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318647"/>
              </p:ext>
            </p:extLst>
          </p:nvPr>
        </p:nvGraphicFramePr>
        <p:xfrm>
          <a:off x="3001617" y="1885121"/>
          <a:ext cx="8938592" cy="48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119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22426" y="697280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11. En el caso de su repuesta sea sí, ¿del 1 al 10 cómo calificaría las siguientes características? Identidad (la información disponible se refiere al IAIP)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831766"/>
              </p:ext>
            </p:extLst>
          </p:nvPr>
        </p:nvGraphicFramePr>
        <p:xfrm>
          <a:off x="2928730" y="1825625"/>
          <a:ext cx="9090991" cy="4853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895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0" y="723893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12. En el caso de su repuesta sea sí, ¿del 1 al 10 cómo calificaría las siguientes características?  Navegación (al ingresar al sitio puedes encontrar más información con facilidad)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435144"/>
              </p:ext>
            </p:extLst>
          </p:nvPr>
        </p:nvGraphicFramePr>
        <p:xfrm>
          <a:off x="3008243" y="2027583"/>
          <a:ext cx="8984974" cy="4678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7831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54246" y="468156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13.  ¿Conoce nuestras redes sociales Facebook, YouTube y Twitter?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849872"/>
              </p:ext>
            </p:extLst>
          </p:nvPr>
        </p:nvGraphicFramePr>
        <p:xfrm>
          <a:off x="4024312" y="1750423"/>
          <a:ext cx="7484065" cy="4428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21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51302" y="331271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14. En el caso que su respuesta sea sí, ¿considera que la información publicada contribuye a dar a conocer la labor del IAIP? [Facebook]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302337"/>
              </p:ext>
            </p:extLst>
          </p:nvPr>
        </p:nvGraphicFramePr>
        <p:xfrm>
          <a:off x="3282816" y="1762160"/>
          <a:ext cx="8617635" cy="4956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3646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01752" y="275532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15. En el caso que su respuesta sea sí, ¿considera que la información publicada contribuye a dar a conocer la labor del IAIP? [Youtube]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720286"/>
              </p:ext>
            </p:extLst>
          </p:nvPr>
        </p:nvGraphicFramePr>
        <p:xfrm>
          <a:off x="3415463" y="1866850"/>
          <a:ext cx="8021163" cy="4877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8209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99235" y="292082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16. En el caso que su respuesta sea sí, ¿considera que la información publicada contribuye a dar a conocer la labor del IAIP? [Twitter]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91843"/>
              </p:ext>
            </p:extLst>
          </p:nvPr>
        </p:nvGraphicFramePr>
        <p:xfrm>
          <a:off x="3400567" y="1669585"/>
          <a:ext cx="8566146" cy="5062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95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08026" y="772732"/>
            <a:ext cx="9283974" cy="597579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SV" sz="18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Objetivo del sondeo:  </a:t>
            </a:r>
            <a:r>
              <a:rPr lang="es-SV" sz="18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Conocer la percepción de los usuarios del IAIP en relación a los servicios prestados por el Instituto.</a:t>
            </a:r>
            <a:endParaRPr lang="es-SV" sz="18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Metodología: </a:t>
            </a:r>
            <a:r>
              <a:rPr lang="es-SV" sz="18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Cuestionario con preguntas cerradas y abiertas. Las personas que nos visitaron fueron encuestadas, tanto en oficinas centrales como en el centro de formación del IAIP completando una serie de preguntas a través de dos Tablet.</a:t>
            </a:r>
            <a:endParaRPr lang="es-SV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b="1" dirty="0">
                <a:solidFill>
                  <a:schemeClr val="accent1">
                    <a:lumMod val="50000"/>
                  </a:schemeClr>
                </a:solidFill>
              </a:rPr>
              <a:t>Período de recolección de información diciembre: </a:t>
            </a:r>
            <a:r>
              <a:rPr lang="es-SV" sz="1800" dirty="0">
                <a:solidFill>
                  <a:schemeClr val="bg2">
                    <a:lumMod val="25000"/>
                  </a:schemeClr>
                </a:solidFill>
              </a:rPr>
              <a:t>enero-marzo de 2023.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b="1" dirty="0">
                <a:solidFill>
                  <a:schemeClr val="accent1">
                    <a:lumMod val="50000"/>
                  </a:schemeClr>
                </a:solidFill>
              </a:rPr>
              <a:t>Personas que dieron respuesta al formulario: </a:t>
            </a:r>
            <a:r>
              <a:rPr lang="es-SV" sz="1800" dirty="0">
                <a:solidFill>
                  <a:schemeClr val="bg2">
                    <a:lumMod val="25000"/>
                  </a:schemeClr>
                </a:solidFill>
              </a:rPr>
              <a:t>68.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b="1" dirty="0">
                <a:solidFill>
                  <a:schemeClr val="accent1">
                    <a:lumMod val="50000"/>
                  </a:schemeClr>
                </a:solidFill>
              </a:rPr>
              <a:t>Temas a evaluar: </a:t>
            </a:r>
          </a:p>
          <a:p>
            <a:pPr marL="342900" indent="-342900" algn="just">
              <a:buAutoNum type="arabicPeriod"/>
            </a:pPr>
            <a:r>
              <a:rPr lang="es-SV" sz="1800" dirty="0"/>
              <a:t>Atención del personal, </a:t>
            </a:r>
          </a:p>
          <a:p>
            <a:pPr marL="342900" indent="-342900" algn="just">
              <a:buAutoNum type="arabicPeriod"/>
            </a:pPr>
            <a:r>
              <a:rPr lang="es-SV" sz="1800" dirty="0"/>
              <a:t>Servicios prestados, </a:t>
            </a:r>
          </a:p>
          <a:p>
            <a:pPr marL="342900" indent="-342900" algn="just">
              <a:buAutoNum type="arabicPeriod"/>
            </a:pPr>
            <a:r>
              <a:rPr lang="es-SV" sz="1800" dirty="0"/>
              <a:t>Instalaciones adecuadas, </a:t>
            </a:r>
          </a:p>
          <a:p>
            <a:pPr marL="342900" indent="-342900" algn="just">
              <a:buAutoNum type="arabicPeriod"/>
            </a:pPr>
            <a:r>
              <a:rPr lang="es-SV" sz="1800" dirty="0"/>
              <a:t>Satisfacción en general/recomendación, </a:t>
            </a:r>
          </a:p>
          <a:p>
            <a:pPr marL="342900" indent="-342900" algn="just">
              <a:buAutoNum type="arabicPeriod"/>
            </a:pPr>
            <a:r>
              <a:rPr lang="es-SV" sz="1800" dirty="0"/>
              <a:t>Medios electrónicos (web oficial, portal de transparencia y redes sociales). </a:t>
            </a:r>
          </a:p>
          <a:p>
            <a:endParaRPr lang="es-419" sz="1800" dirty="0"/>
          </a:p>
        </p:txBody>
      </p:sp>
    </p:spTree>
    <p:extLst>
      <p:ext uri="{BB962C8B-B14F-4D97-AF65-F5344CB8AC3E}">
        <p14:creationId xmlns:p14="http://schemas.microsoft.com/office/powerpoint/2010/main" val="3479816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42373" y="279940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17. En el caso que su respuesta sea sí, ¿considera que la información publicada contribuye al fortalecimiento de la transparencia? [Facebook]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9560027"/>
              </p:ext>
            </p:extLst>
          </p:nvPr>
        </p:nvGraphicFramePr>
        <p:xfrm>
          <a:off x="3809999" y="1645919"/>
          <a:ext cx="7679636" cy="5059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7990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43293" y="294475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18. En el caso que su respuesta sea sí, ¿considera que la información publicada contribuye al fortalecimiento de la transparencia? [Youtube]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0907763"/>
              </p:ext>
            </p:extLst>
          </p:nvPr>
        </p:nvGraphicFramePr>
        <p:xfrm>
          <a:off x="3293164" y="1555718"/>
          <a:ext cx="8580783" cy="5202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71185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60598" y="239279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19. En el caso que su respuesta sea sí, ¿considera que la información publicada contribuye al fortalecimiento de la transparencia? [Twitter]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90267"/>
              </p:ext>
            </p:extLst>
          </p:nvPr>
        </p:nvGraphicFramePr>
        <p:xfrm>
          <a:off x="3465441" y="1580604"/>
          <a:ext cx="7878419" cy="5038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3762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52582" y="101907"/>
            <a:ext cx="6523357" cy="1128345"/>
          </a:xfrm>
        </p:spPr>
        <p:txBody>
          <a:bodyPr>
            <a:normAutofit/>
          </a:bodyPr>
          <a:lstStyle/>
          <a:p>
            <a:pPr algn="ctr"/>
            <a:r>
              <a:rPr lang="es-ES" sz="2700" dirty="0">
                <a:solidFill>
                  <a:srgbClr val="0070C0"/>
                </a:solidFill>
              </a:rPr>
              <a:t>1. ¿Se</a:t>
            </a:r>
            <a:r>
              <a:rPr lang="es-ES" dirty="0"/>
              <a:t> </a:t>
            </a:r>
            <a:r>
              <a:rPr lang="es-ES" sz="2700" dirty="0">
                <a:solidFill>
                  <a:srgbClr val="0070C0"/>
                </a:solidFill>
              </a:rPr>
              <a:t>sintió satisfecha o satisfecho con la atención que recibió del personal del IAIP?</a:t>
            </a:r>
            <a:endParaRPr lang="es-SV" sz="2700" dirty="0">
              <a:solidFill>
                <a:srgbClr val="0070C0"/>
              </a:solidFill>
            </a:endParaRPr>
          </a:p>
        </p:txBody>
      </p:sp>
      <p:graphicFrame>
        <p:nvGraphicFramePr>
          <p:cNvPr id="14" name="Marcador de contenido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103010"/>
              </p:ext>
            </p:extLst>
          </p:nvPr>
        </p:nvGraphicFramePr>
        <p:xfrm>
          <a:off x="2504661" y="2175817"/>
          <a:ext cx="8712926" cy="4016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7959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2730" y="764370"/>
            <a:ext cx="6161409" cy="1128345"/>
          </a:xfrm>
        </p:spPr>
        <p:txBody>
          <a:bodyPr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2. ¿Le resolvieron de manera oportuna el trámite, proceso y/o consulta por el que acudió al IAIP? </a:t>
            </a:r>
            <a:br>
              <a:rPr lang="es-SV" sz="2400" dirty="0">
                <a:solidFill>
                  <a:srgbClr val="0070C0"/>
                </a:solidFill>
              </a:rPr>
            </a:br>
            <a:endParaRPr lang="es-SV" sz="24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303186"/>
              </p:ext>
            </p:extLst>
          </p:nvPr>
        </p:nvGraphicFramePr>
        <p:xfrm>
          <a:off x="3809999" y="1892714"/>
          <a:ext cx="7267304" cy="4325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6826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3266" y="826068"/>
            <a:ext cx="8090532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SV" sz="2400" dirty="0">
                <a:solidFill>
                  <a:srgbClr val="0070C0"/>
                </a:solidFill>
              </a:rPr>
              <a:t>3. ¿La comunicación utilizada durante el servicio prestado por el personal del IAIP es incluyente con las personas con alguna discapacidad o adultas mayores? </a:t>
            </a:r>
            <a:br>
              <a:rPr lang="es-SV" sz="2400" dirty="0">
                <a:solidFill>
                  <a:srgbClr val="0070C0"/>
                </a:solidFill>
              </a:rPr>
            </a:br>
            <a:endParaRPr lang="es-SV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650749"/>
              </p:ext>
            </p:extLst>
          </p:nvPr>
        </p:nvGraphicFramePr>
        <p:xfrm>
          <a:off x="3762103" y="1954413"/>
          <a:ext cx="7171507" cy="4302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605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64849" y="0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4. ¿Qué aspectos adicionales podríamos hacer, para crear una mejor experiencia para usted? 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93E00B8-D676-4108-ADBF-6744152EBD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178722"/>
              </p:ext>
            </p:extLst>
          </p:nvPr>
        </p:nvGraphicFramePr>
        <p:xfrm>
          <a:off x="2908852" y="1394791"/>
          <a:ext cx="9137374" cy="5350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497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398441666"/>
              </p:ext>
            </p:extLst>
          </p:nvPr>
        </p:nvGraphicFramePr>
        <p:xfrm>
          <a:off x="3384281" y="649357"/>
          <a:ext cx="8128000" cy="5770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3806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39090" y="493914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5. ¿Nos recomendaría como institución pública a algún amigo/a? 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658336"/>
              </p:ext>
            </p:extLst>
          </p:nvPr>
        </p:nvGraphicFramePr>
        <p:xfrm>
          <a:off x="3180521" y="1484243"/>
          <a:ext cx="8653669" cy="520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619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58778" y="303157"/>
            <a:ext cx="6161409" cy="11283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SV" sz="2400" dirty="0">
                <a:solidFill>
                  <a:srgbClr val="0070C0"/>
                </a:solidFill>
              </a:rPr>
              <a:t>6. ¿Qué tan de acuerdo está con la siguiente afirmación? El IAIP es una institución que contribuye al fortalecimiento de la transparencia.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615952"/>
              </p:ext>
            </p:extLst>
          </p:nvPr>
        </p:nvGraphicFramePr>
        <p:xfrm>
          <a:off x="3346173" y="2030895"/>
          <a:ext cx="8222975" cy="4648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3870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3013</TotalTime>
  <Words>730</Words>
  <Application>Microsoft Office PowerPoint</Application>
  <PresentationFormat>Panorámica</PresentationFormat>
  <Paragraphs>40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Tema de Office</vt:lpstr>
      <vt:lpstr>Sondeo satisfacción de usuarios sobre los servicios del IAIP </vt:lpstr>
      <vt:lpstr>Presentación de PowerPoint</vt:lpstr>
      <vt:lpstr>1. ¿Se sintió satisfecha o satisfecho con la atención que recibió del personal del IAIP?</vt:lpstr>
      <vt:lpstr>2. ¿Le resolvieron de manera oportuna el trámite, proceso y/o consulta por el que acudió al IAIP?  </vt:lpstr>
      <vt:lpstr>3. ¿La comunicación utilizada durante el servicio prestado por el personal del IAIP es incluyente con las personas con alguna discapacidad o adultas mayores?  </vt:lpstr>
      <vt:lpstr>4. ¿Qué aspectos adicionales podríamos hacer, para crear una mejor experiencia para usted? </vt:lpstr>
      <vt:lpstr>Presentación de PowerPoint</vt:lpstr>
      <vt:lpstr>5. ¿Nos recomendaría como institución pública a algún amigo/a? </vt:lpstr>
      <vt:lpstr>6. ¿Qué tan de acuerdo está con la siguiente afirmación? El IAIP es una institución que contribuye al fortalecimiento de la transparencia.</vt:lpstr>
      <vt:lpstr>7. ¿Qué tan de acuerdo está con la siguiente afirmación? El IAIP es una institución que garantiza el derecho de acceso a la información pública.</vt:lpstr>
      <vt:lpstr>8. ¿Conoce la página web y el portal de transparencia del IAIP? </vt:lpstr>
      <vt:lpstr>9. En el caso de su repuesta sea sí, ¿del 1 al 10 cómo calificaría las siguientes características? (se pública información que tiene utilidad) </vt:lpstr>
      <vt:lpstr>10. En el caso de su repuesta sea sí, ¿del 1 al 10 cómo calificaría las siguientes características? Accesibilidad (al navegar en Internet se encuentra fácil la página o el portal de transparencia) </vt:lpstr>
      <vt:lpstr>11. En el caso de su repuesta sea sí, ¿del 1 al 10 cómo calificaría las siguientes características? Identidad (la información disponible se refiere al IAIP) </vt:lpstr>
      <vt:lpstr>12. En el caso de su repuesta sea sí, ¿del 1 al 10 cómo calificaría las siguientes características?  Navegación (al ingresar al sitio puedes encontrar más información con facilidad) </vt:lpstr>
      <vt:lpstr>13.  ¿Conoce nuestras redes sociales Facebook, YouTube y Twitter? </vt:lpstr>
      <vt:lpstr>14. En el caso que su respuesta sea sí, ¿considera que la información publicada contribuye a dar a conocer la labor del IAIP? [Facebook] </vt:lpstr>
      <vt:lpstr>15. En el caso que su respuesta sea sí, ¿considera que la información publicada contribuye a dar a conocer la labor del IAIP? [Youtube] </vt:lpstr>
      <vt:lpstr>16. En el caso que su respuesta sea sí, ¿considera que la información publicada contribuye a dar a conocer la labor del IAIP? [Twitter] </vt:lpstr>
      <vt:lpstr>17. En el caso que su respuesta sea sí, ¿considera que la información publicada contribuye al fortalecimiento de la transparencia? [Facebook] </vt:lpstr>
      <vt:lpstr>18. En el caso que su respuesta sea sí, ¿considera que la información publicada contribuye al fortalecimiento de la transparencia? [Youtube] </vt:lpstr>
      <vt:lpstr>19. En el caso que su respuesta sea sí, ¿considera que la información publicada contribuye al fortalecimiento de la transparencia? [Twitter]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Cuenta</cp:lastModifiedBy>
  <cp:revision>163</cp:revision>
  <cp:lastPrinted>2022-01-10T16:04:32Z</cp:lastPrinted>
  <dcterms:created xsi:type="dcterms:W3CDTF">2021-10-15T21:21:24Z</dcterms:created>
  <dcterms:modified xsi:type="dcterms:W3CDTF">2023-04-19T15:00:20Z</dcterms:modified>
</cp:coreProperties>
</file>