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9" r:id="rId8"/>
    <p:sldId id="263" r:id="rId9"/>
    <p:sldId id="264" r:id="rId10"/>
    <p:sldId id="265" r:id="rId11"/>
    <p:sldId id="269" r:id="rId12"/>
    <p:sldId id="270" r:id="rId13"/>
    <p:sldId id="271" r:id="rId14"/>
    <p:sldId id="266" r:id="rId15"/>
    <p:sldId id="267" r:id="rId16"/>
    <p:sldId id="268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81" r:id="rId25"/>
    <p:sldId id="258" r:id="rId26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quipo_EEI1\Desktop\Sondeos%202021\Satisfacci&#243;n%20de%20usuarios%20Noviembre%20-%20Diciembre%202021%20(respuestas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Satisfacci&#243;n%20de%20usuarios%20Diciembre%202022%20(respuestas,%20graficos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Satisfacci&#243;n%20de%20usuarios%20Diciembre%202022%20(respuestas,%20graficos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Satisfacci&#243;n%20de%20usuarios%20Diciembre%202022%20(respuestas,%20graficos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Satisfacci&#243;n%20de%20usuarios%20Diciembre%202022%20(respuestas,%20graficos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Satisfacci&#243;n%20de%20usuarios%20Diciembre%202022%20(respuestas,%20graficos)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Satisfacci&#243;n%20de%20usuarios%20Diciembre%202022%20(respuestas,%20graficos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Satisfacci&#243;n%20de%20usuarios%20Diciembre%202022%20(respuestas,%20graficos)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Satisfacci&#243;n%20de%20usuarios%20Diciembre%202022%20(respuestas,%20graficos)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Satisfacci&#243;n%20de%20usuarios%20Diciembre%202022%20(respuestas,%20graficos)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Satisfacci&#243;n%20de%20usuarios%20Diciembre%202022%20(respuestas,%20graficos)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Satisfacci&#243;n%20de%20usuarios%20Diciembre%202022%20(respuestas,%20graficos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Satisfacci&#243;n%20de%20usuarios%20Diciembre%202022%20(respuestas,%20graficos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Satisfacci&#243;n%20de%20usuarios%20Diciembre%202022%20(respuestas,%20graficos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Satisfacci&#243;n%20de%20usuarios%20Diciembre%202022%20(respuestas,%20graficos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Satisfacci&#243;n%20de%20usuarios%20Diciembre%202022%20(respuestas,%20graficos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Satisfacci&#243;n%20de%20usuarios%20Diciembre%202022%20(respuestas,%20graficos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Satisfacci&#243;n%20de%20usuarios%20Diciembre%202022%20(respuestas,%20graficos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Satisfacci&#243;n%20de%20usuarios%20Diciembre%202022%20(respuestas,%20graficos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'[Satisfacción de usuarios Noviembre - Diciembre 2021 (respuestas).xlsx]Pregunta 1'!$C$3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27-429E-A825-0FFE1F34710A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27-429E-A825-0FFE1F34710A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D27-429E-A825-0FFE1F34710A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70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27-429E-A825-0FFE1F3471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'[Satisfacción de usuarios Noviembre - Diciembre 2021 (respuestas).xlsx]Pregunta 1'!$B$4:$B$6</c:f>
              <c:strCache>
                <c:ptCount val="3"/>
                <c:pt idx="1">
                  <c:v>Sí</c:v>
                </c:pt>
                <c:pt idx="2">
                  <c:v>No</c:v>
                </c:pt>
              </c:strCache>
            </c:strRef>
          </c:cat>
          <c:val>
            <c:numRef>
              <c:f>'[Satisfacción de usuarios Noviembre - Diciembre 2021 (respuestas).xlsx]Pregunta 1'!$C$4:$C$6</c:f>
              <c:numCache>
                <c:formatCode>General</c:formatCode>
                <c:ptCount val="3"/>
                <c:pt idx="1">
                  <c:v>14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D27-429E-A825-0FFE1F34710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18-4504-AD34-2A683831FD4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D18-4504-AD34-2A683831FD4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18-4504-AD34-2A683831FD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'Pregunta 10'!$D$4:$D$9</c:f>
              <c:strCache>
                <c:ptCount val="6"/>
                <c:pt idx="0">
                  <c:v>Nota 2</c:v>
                </c:pt>
                <c:pt idx="1">
                  <c:v>Nota 3 </c:v>
                </c:pt>
                <c:pt idx="2">
                  <c:v>Nota 7</c:v>
                </c:pt>
                <c:pt idx="3">
                  <c:v>Nota 8</c:v>
                </c:pt>
                <c:pt idx="4">
                  <c:v>Nota 9</c:v>
                </c:pt>
                <c:pt idx="5">
                  <c:v>Nota 10</c:v>
                </c:pt>
              </c:strCache>
            </c:strRef>
          </c:cat>
          <c:val>
            <c:numRef>
              <c:f>'Pregunta 10'!$F$4:$F$9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6</c:v>
                </c:pt>
                <c:pt idx="4">
                  <c:v>13</c:v>
                </c:pt>
                <c:pt idx="5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18-4504-AD34-2A683831FD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47403839"/>
        <c:axId val="247395103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'Pregunta 10'!$D$4:$D$9</c15:sqref>
                        </c15:formulaRef>
                      </c:ext>
                    </c:extLst>
                    <c:strCache>
                      <c:ptCount val="6"/>
                      <c:pt idx="0">
                        <c:v>Nota 2</c:v>
                      </c:pt>
                      <c:pt idx="1">
                        <c:v>Nota 3 </c:v>
                      </c:pt>
                      <c:pt idx="2">
                        <c:v>Nota 7</c:v>
                      </c:pt>
                      <c:pt idx="3">
                        <c:v>Nota 8</c:v>
                      </c:pt>
                      <c:pt idx="4">
                        <c:v>Nota 9</c:v>
                      </c:pt>
                      <c:pt idx="5">
                        <c:v>Nota 10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'Pregunta 10'!$E$4:$E$9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D18-4504-AD34-2A683831FD4B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'Pregunta 10'!$D$4:$D$9</c15:sqref>
                        </c15:formulaRef>
                      </c:ext>
                    </c:extLst>
                    <c:strCache>
                      <c:ptCount val="6"/>
                      <c:pt idx="0">
                        <c:v>Nota 2</c:v>
                      </c:pt>
                      <c:pt idx="1">
                        <c:v>Nota 3 </c:v>
                      </c:pt>
                      <c:pt idx="2">
                        <c:v>Nota 7</c:v>
                      </c:pt>
                      <c:pt idx="3">
                        <c:v>Nota 8</c:v>
                      </c:pt>
                      <c:pt idx="4">
                        <c:v>Nota 9</c:v>
                      </c:pt>
                      <c:pt idx="5">
                        <c:v>Nota 10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'Pregunta 10'!$G$4:$G$9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7D18-4504-AD34-2A683831FD4B}"/>
                  </c:ext>
                </c:extLst>
              </c15:ser>
            </c15:filteredBarSeries>
          </c:ext>
        </c:extLst>
      </c:barChart>
      <c:catAx>
        <c:axId val="247403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47395103"/>
        <c:crosses val="autoZero"/>
        <c:auto val="1"/>
        <c:lblAlgn val="ctr"/>
        <c:lblOffset val="100"/>
        <c:noMultiLvlLbl val="0"/>
      </c:catAx>
      <c:valAx>
        <c:axId val="247395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47403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SV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646-443F-9241-3EF91F9C2CB2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646-443F-9241-3EF91F9C2CB2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646-443F-9241-3EF91F9C2CB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646-443F-9241-3EF91F9C2CB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646-443F-9241-3EF91F9C2CB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646-443F-9241-3EF91F9C2C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'Pregunta 11'!$D$4:$D$9</c:f>
              <c:strCache>
                <c:ptCount val="6"/>
                <c:pt idx="0">
                  <c:v>Nota 2</c:v>
                </c:pt>
                <c:pt idx="1">
                  <c:v>Nota 3 </c:v>
                </c:pt>
                <c:pt idx="2">
                  <c:v>Nota 7</c:v>
                </c:pt>
                <c:pt idx="3">
                  <c:v>Nota 8</c:v>
                </c:pt>
                <c:pt idx="4">
                  <c:v>Nota 9</c:v>
                </c:pt>
                <c:pt idx="5">
                  <c:v>Nota 10</c:v>
                </c:pt>
              </c:strCache>
            </c:strRef>
          </c:cat>
          <c:val>
            <c:numRef>
              <c:f>'Pregunta 11'!$F$4:$F$9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13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646-443F-9241-3EF91F9C2C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32377007"/>
        <c:axId val="63236993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'Pregunta 11'!$D$4:$D$9</c15:sqref>
                        </c15:formulaRef>
                      </c:ext>
                    </c:extLst>
                    <c:strCache>
                      <c:ptCount val="6"/>
                      <c:pt idx="0">
                        <c:v>Nota 2</c:v>
                      </c:pt>
                      <c:pt idx="1">
                        <c:v>Nota 3 </c:v>
                      </c:pt>
                      <c:pt idx="2">
                        <c:v>Nota 7</c:v>
                      </c:pt>
                      <c:pt idx="3">
                        <c:v>Nota 8</c:v>
                      </c:pt>
                      <c:pt idx="4">
                        <c:v>Nota 9</c:v>
                      </c:pt>
                      <c:pt idx="5">
                        <c:v>Nota 10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'Pregunta 11'!$E$4:$E$9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6646-443F-9241-3EF91F9C2CB2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'Pregunta 11'!$D$4:$D$9</c15:sqref>
                        </c15:formulaRef>
                      </c:ext>
                    </c:extLst>
                    <c:strCache>
                      <c:ptCount val="6"/>
                      <c:pt idx="0">
                        <c:v>Nota 2</c:v>
                      </c:pt>
                      <c:pt idx="1">
                        <c:v>Nota 3 </c:v>
                      </c:pt>
                      <c:pt idx="2">
                        <c:v>Nota 7</c:v>
                      </c:pt>
                      <c:pt idx="3">
                        <c:v>Nota 8</c:v>
                      </c:pt>
                      <c:pt idx="4">
                        <c:v>Nota 9</c:v>
                      </c:pt>
                      <c:pt idx="5">
                        <c:v>Nota 10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'Pregunta 11'!$G$4:$G$9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6646-443F-9241-3EF91F9C2CB2}"/>
                  </c:ext>
                </c:extLst>
              </c15:ser>
            </c15:filteredBarSeries>
          </c:ext>
        </c:extLst>
      </c:barChart>
      <c:catAx>
        <c:axId val="6323770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632369935"/>
        <c:crosses val="autoZero"/>
        <c:auto val="1"/>
        <c:lblAlgn val="ctr"/>
        <c:lblOffset val="100"/>
        <c:noMultiLvlLbl val="0"/>
      </c:catAx>
      <c:valAx>
        <c:axId val="632369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632377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SV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spPr>
            <a:solidFill>
              <a:srgbClr val="002060"/>
            </a:solidFill>
            <a:ln w="0">
              <a:solidFill>
                <a:schemeClr val="accent1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1"/>
              </a:solidFill>
              <a:ln w="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61-49A0-AE10-52810205DA5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061-49A0-AE10-52810205DA5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61-49A0-AE10-52810205DA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'Pregunta 12'!$D$4:$D$10</c:f>
              <c:strCache>
                <c:ptCount val="7"/>
                <c:pt idx="0">
                  <c:v>Nota 2</c:v>
                </c:pt>
                <c:pt idx="1">
                  <c:v>Nota 3 </c:v>
                </c:pt>
                <c:pt idx="2">
                  <c:v>Nota 6</c:v>
                </c:pt>
                <c:pt idx="3">
                  <c:v>Nota 7</c:v>
                </c:pt>
                <c:pt idx="4">
                  <c:v>Nota 8</c:v>
                </c:pt>
                <c:pt idx="5">
                  <c:v>Nota 9</c:v>
                </c:pt>
                <c:pt idx="6">
                  <c:v>Nota 10</c:v>
                </c:pt>
              </c:strCache>
            </c:strRef>
          </c:cat>
          <c:val>
            <c:numRef>
              <c:f>'Pregunta 12'!$F$4:$F$10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6</c:v>
                </c:pt>
                <c:pt idx="5">
                  <c:v>11</c:v>
                </c:pt>
                <c:pt idx="6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1-49A0-AE10-52810205DA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47608191"/>
        <c:axId val="247603199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'Pregunta 12'!$D$4:$D$10</c15:sqref>
                        </c15:formulaRef>
                      </c:ext>
                    </c:extLst>
                    <c:strCache>
                      <c:ptCount val="7"/>
                      <c:pt idx="0">
                        <c:v>Nota 2</c:v>
                      </c:pt>
                      <c:pt idx="1">
                        <c:v>Nota 3 </c:v>
                      </c:pt>
                      <c:pt idx="2">
                        <c:v>Nota 6</c:v>
                      </c:pt>
                      <c:pt idx="3">
                        <c:v>Nota 7</c:v>
                      </c:pt>
                      <c:pt idx="4">
                        <c:v>Nota 8</c:v>
                      </c:pt>
                      <c:pt idx="5">
                        <c:v>Nota 9</c:v>
                      </c:pt>
                      <c:pt idx="6">
                        <c:v>Nota 10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'Pregunta 12'!$E$4:$E$10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F061-49A0-AE10-52810205DA53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'Pregunta 12'!$D$4:$D$10</c15:sqref>
                        </c15:formulaRef>
                      </c:ext>
                    </c:extLst>
                    <c:strCache>
                      <c:ptCount val="7"/>
                      <c:pt idx="0">
                        <c:v>Nota 2</c:v>
                      </c:pt>
                      <c:pt idx="1">
                        <c:v>Nota 3 </c:v>
                      </c:pt>
                      <c:pt idx="2">
                        <c:v>Nota 6</c:v>
                      </c:pt>
                      <c:pt idx="3">
                        <c:v>Nota 7</c:v>
                      </c:pt>
                      <c:pt idx="4">
                        <c:v>Nota 8</c:v>
                      </c:pt>
                      <c:pt idx="5">
                        <c:v>Nota 9</c:v>
                      </c:pt>
                      <c:pt idx="6">
                        <c:v>Nota 10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'Pregunta 12'!$G$4:$G$10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F061-49A0-AE10-52810205DA53}"/>
                  </c:ext>
                </c:extLst>
              </c15:ser>
            </c15:filteredBarSeries>
          </c:ext>
        </c:extLst>
      </c:barChart>
      <c:catAx>
        <c:axId val="247608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47603199"/>
        <c:crosses val="autoZero"/>
        <c:auto val="1"/>
        <c:lblAlgn val="ctr"/>
        <c:lblOffset val="100"/>
        <c:noMultiLvlLbl val="0"/>
      </c:catAx>
      <c:valAx>
        <c:axId val="247603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47608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SV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3"/>
          <c:order val="3"/>
          <c:spPr>
            <a:solidFill>
              <a:srgbClr val="002060"/>
            </a:solidFill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62D-4481-87B2-FD8FE73B518C}"/>
              </c:ext>
            </c:extLst>
          </c:dPt>
          <c:dPt>
            <c:idx val="1"/>
            <c:bubble3D val="0"/>
            <c:explosion val="5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62D-4481-87B2-FD8FE73B518C}"/>
              </c:ext>
            </c:extLst>
          </c:dPt>
          <c:dLbls>
            <c:dLbl>
              <c:idx val="0"/>
              <c:layout>
                <c:manualLayout>
                  <c:x val="-3.7042373558628855E-2"/>
                  <c:y val="-0.156238561177369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2D-4481-87B2-FD8FE73B518C}"/>
                </c:ext>
              </c:extLst>
            </c:dLbl>
            <c:dLbl>
              <c:idx val="1"/>
              <c:layout>
                <c:manualLayout>
                  <c:x val="4.445084827035449E-2"/>
                  <c:y val="0.107574091302451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2D-4481-87B2-FD8FE73B51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'Pregunta 13'!$B$3:$B$4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'Pregunta 13'!$F$3:$F$4</c:f>
              <c:numCache>
                <c:formatCode>General</c:formatCode>
                <c:ptCount val="2"/>
                <c:pt idx="0">
                  <c:v>56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2D-4481-87B2-FD8FE73B5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5-2680-4DE9-ABE0-272C330645D6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7-2680-4DE9-ABE0-272C330645D6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'Pregunta 13'!$B$3:$B$4</c15:sqref>
                        </c15:formulaRef>
                      </c:ext>
                    </c:extLst>
                    <c:strCache>
                      <c:ptCount val="2"/>
                      <c:pt idx="0">
                        <c:v>Sí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'Pregunta 13'!$C$3:$C$4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362D-4481-87B2-FD8FE73B518C}"/>
                  </c:ext>
                </c:extLst>
              </c15:ser>
            </c15:filteredPieSeries>
            <c15:filteredPieSeries>
              <c15:ser>
                <c:idx val="1"/>
                <c:order val="1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2680-4DE9-ABE0-272C330645D6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2680-4DE9-ABE0-272C330645D6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'Pregunta 13'!$B$3:$B$4</c15:sqref>
                        </c15:formulaRef>
                      </c:ext>
                    </c:extLst>
                    <c:strCache>
                      <c:ptCount val="2"/>
                      <c:pt idx="0">
                        <c:v>Sí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'Pregunta 13'!$D$3:$D$4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362D-4481-87B2-FD8FE73B518C}"/>
                  </c:ext>
                </c:extLst>
              </c15:ser>
            </c15:filteredPieSeries>
            <c15:filteredPieSeries>
              <c15:ser>
                <c:idx val="2"/>
                <c:order val="2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2680-4DE9-ABE0-272C330645D6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2680-4DE9-ABE0-272C330645D6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'Pregunta 13'!$B$3:$B$4</c15:sqref>
                        </c15:formulaRef>
                      </c:ext>
                    </c:extLst>
                    <c:strCache>
                      <c:ptCount val="2"/>
                      <c:pt idx="0">
                        <c:v>Sí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'Pregunta 13'!$E$3:$E$4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362D-4481-87B2-FD8FE73B518C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SV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472440944881891E-2"/>
          <c:y val="0.1763888888888889"/>
          <c:w val="0.9020831146106737"/>
          <c:h val="0.73111111111111116"/>
        </c:manualLayout>
      </c:layout>
      <c:barChart>
        <c:barDir val="col"/>
        <c:grouping val="clustered"/>
        <c:varyColors val="0"/>
        <c:ser>
          <c:idx val="3"/>
          <c:order val="3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354-41F3-B180-967B6491AA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'Pregunta 14'!$D$3:$D$4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'Pregunta 14'!$H$3:$H$4</c:f>
              <c:numCache>
                <c:formatCode>General</c:formatCode>
                <c:ptCount val="2"/>
                <c:pt idx="0">
                  <c:v>49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54-41F3-B180-967B6491AA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1951791"/>
        <c:axId val="461941807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'Pregunta 14'!$D$3:$D$4</c15:sqref>
                        </c15:formulaRef>
                      </c:ext>
                    </c:extLst>
                    <c:strCache>
                      <c:ptCount val="2"/>
                      <c:pt idx="0">
                        <c:v>Sí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'Pregunta 14'!$E$3:$E$4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0354-41F3-B180-967B6491AA57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'Pregunta 14'!$D$3:$D$4</c15:sqref>
                        </c15:formulaRef>
                      </c:ext>
                    </c:extLst>
                    <c:strCache>
                      <c:ptCount val="2"/>
                      <c:pt idx="0">
                        <c:v>Sí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'Pregunta 14'!$F$3:$F$4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0354-41F3-B180-967B6491AA57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'Pregunta 14'!$D$3:$D$4</c15:sqref>
                        </c15:formulaRef>
                      </c:ext>
                    </c:extLst>
                    <c:strCache>
                      <c:ptCount val="2"/>
                      <c:pt idx="0">
                        <c:v>Sí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'Pregunta 14'!$G$3:$G$4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0354-41F3-B180-967B6491AA57}"/>
                  </c:ext>
                </c:extLst>
              </c15:ser>
            </c15:filteredBarSeries>
          </c:ext>
        </c:extLst>
      </c:barChart>
      <c:catAx>
        <c:axId val="461951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461941807"/>
        <c:crosses val="autoZero"/>
        <c:auto val="1"/>
        <c:lblAlgn val="ctr"/>
        <c:lblOffset val="100"/>
        <c:noMultiLvlLbl val="0"/>
      </c:catAx>
      <c:valAx>
        <c:axId val="46194180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1951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SV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3AD-4B84-8E16-9B988D86F8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'Pregunta 15'!$D$4:$D$5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'Pregunta 15'!$G$4:$G$5</c:f>
              <c:numCache>
                <c:formatCode>General</c:formatCode>
                <c:ptCount val="2"/>
                <c:pt idx="0">
                  <c:v>35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AD-4B84-8E16-9B988D86F8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1952623"/>
        <c:axId val="461954703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'Pregunta 15'!$D$4:$D$5</c15:sqref>
                        </c15:formulaRef>
                      </c:ext>
                    </c:extLst>
                    <c:strCache>
                      <c:ptCount val="2"/>
                      <c:pt idx="0">
                        <c:v>Sí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'Pregunta 15'!$E$4:$E$5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E3AD-4B84-8E16-9B988D86F837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'Pregunta 15'!$D$4:$D$5</c15:sqref>
                        </c15:formulaRef>
                      </c:ext>
                    </c:extLst>
                    <c:strCache>
                      <c:ptCount val="2"/>
                      <c:pt idx="0">
                        <c:v>Sí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'Pregunta 15'!$F$4:$F$5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E3AD-4B84-8E16-9B988D86F837}"/>
                  </c:ext>
                </c:extLst>
              </c15:ser>
            </c15:filteredBarSeries>
          </c:ext>
        </c:extLst>
      </c:barChart>
      <c:catAx>
        <c:axId val="461952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461954703"/>
        <c:crosses val="autoZero"/>
        <c:auto val="1"/>
        <c:lblAlgn val="ctr"/>
        <c:lblOffset val="100"/>
        <c:noMultiLvlLbl val="0"/>
      </c:catAx>
      <c:valAx>
        <c:axId val="4619547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1952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SV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238-4D02-BD79-5005BA0874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'Pregunta 16'!$E$4:$E$5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'Pregunta 16'!$H$4:$H$5</c:f>
              <c:numCache>
                <c:formatCode>General</c:formatCode>
                <c:ptCount val="2"/>
                <c:pt idx="0">
                  <c:v>50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8-4D02-BD79-5005BA0874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9124895"/>
        <c:axId val="44912697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'Pregunta 16'!$E$4:$E$5</c15:sqref>
                        </c15:formulaRef>
                      </c:ext>
                    </c:extLst>
                    <c:strCache>
                      <c:ptCount val="2"/>
                      <c:pt idx="0">
                        <c:v>Sí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'Pregunta 16'!$F$4:$F$5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238-4D02-BD79-5005BA087484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'Pregunta 16'!$E$4:$E$5</c15:sqref>
                        </c15:formulaRef>
                      </c:ext>
                    </c:extLst>
                    <c:strCache>
                      <c:ptCount val="2"/>
                      <c:pt idx="0">
                        <c:v>Sí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'Pregunta 16'!$G$4:$G$5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238-4D02-BD79-5005BA087484}"/>
                  </c:ext>
                </c:extLst>
              </c15:ser>
            </c15:filteredBarSeries>
          </c:ext>
        </c:extLst>
      </c:barChart>
      <c:catAx>
        <c:axId val="449124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449126975"/>
        <c:crosses val="autoZero"/>
        <c:auto val="1"/>
        <c:lblAlgn val="ctr"/>
        <c:lblOffset val="100"/>
        <c:noMultiLvlLbl val="0"/>
      </c:catAx>
      <c:valAx>
        <c:axId val="4491269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9124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SV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F82-43AC-BA92-A8D3BFA0CC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'Pregunta 17'!$E$4:$E$5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'Pregunta 17'!$H$4:$H$5</c:f>
              <c:numCache>
                <c:formatCode>General</c:formatCode>
                <c:ptCount val="2"/>
                <c:pt idx="0">
                  <c:v>50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82-43AC-BA92-A8D3BFA0CC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31869887"/>
        <c:axId val="631865311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'Pregunta 17'!$E$4:$E$5</c15:sqref>
                        </c15:formulaRef>
                      </c:ext>
                    </c:extLst>
                    <c:strCache>
                      <c:ptCount val="2"/>
                      <c:pt idx="0">
                        <c:v>Sí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'Pregunta 17'!$F$4:$F$5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3F82-43AC-BA92-A8D3BFA0CC47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'Pregunta 17'!$E$4:$E$5</c15:sqref>
                        </c15:formulaRef>
                      </c:ext>
                    </c:extLst>
                    <c:strCache>
                      <c:ptCount val="2"/>
                      <c:pt idx="0">
                        <c:v>Sí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'Pregunta 17'!$G$4:$G$5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3F82-43AC-BA92-A8D3BFA0CC47}"/>
                  </c:ext>
                </c:extLst>
              </c15:ser>
            </c15:filteredBarSeries>
          </c:ext>
        </c:extLst>
      </c:barChart>
      <c:catAx>
        <c:axId val="631869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631865311"/>
        <c:crosses val="autoZero"/>
        <c:auto val="1"/>
        <c:lblAlgn val="ctr"/>
        <c:lblOffset val="100"/>
        <c:noMultiLvlLbl val="0"/>
      </c:catAx>
      <c:valAx>
        <c:axId val="6318653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31869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SV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71E-446E-A528-6323D01C55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'Pregunta 18'!$E$4:$E$5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'Pregunta 18'!$H$4:$H$5</c:f>
              <c:numCache>
                <c:formatCode>General</c:formatCode>
                <c:ptCount val="2"/>
                <c:pt idx="0">
                  <c:v>37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E-446E-A528-6323D01C55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8830079"/>
        <c:axId val="628835903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'Pregunta 18'!$E$4:$E$5</c15:sqref>
                        </c15:formulaRef>
                      </c:ext>
                    </c:extLst>
                    <c:strCache>
                      <c:ptCount val="2"/>
                      <c:pt idx="0">
                        <c:v>Sí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'Pregunta 18'!$F$4:$F$5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471E-446E-A528-6323D01C55C2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'Pregunta 18'!$E$4:$E$5</c15:sqref>
                        </c15:formulaRef>
                      </c:ext>
                    </c:extLst>
                    <c:strCache>
                      <c:ptCount val="2"/>
                      <c:pt idx="0">
                        <c:v>Sí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'Pregunta 18'!$G$4:$G$5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471E-446E-A528-6323D01C55C2}"/>
                  </c:ext>
                </c:extLst>
              </c15:ser>
            </c15:filteredBarSeries>
          </c:ext>
        </c:extLst>
      </c:barChart>
      <c:catAx>
        <c:axId val="628830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628835903"/>
        <c:crosses val="autoZero"/>
        <c:auto val="1"/>
        <c:lblAlgn val="ctr"/>
        <c:lblOffset val="100"/>
        <c:noMultiLvlLbl val="0"/>
      </c:catAx>
      <c:valAx>
        <c:axId val="6288359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8830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SV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88-4C17-82D3-216E718D90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'Pregunta 19'!$E$4:$E$5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'Pregunta 19'!$H$4:$H$5</c:f>
              <c:numCache>
                <c:formatCode>General</c:formatCode>
                <c:ptCount val="2"/>
                <c:pt idx="0">
                  <c:v>50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88-4C17-82D3-216E718D90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1945135"/>
        <c:axId val="46194929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'Pregunta 19'!$E$4:$E$5</c15:sqref>
                        </c15:formulaRef>
                      </c:ext>
                    </c:extLst>
                    <c:strCache>
                      <c:ptCount val="2"/>
                      <c:pt idx="0">
                        <c:v>Sí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'Pregunta 19'!$F$4:$F$5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8188-4C17-82D3-216E718D9070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'Pregunta 19'!$E$4:$E$5</c15:sqref>
                        </c15:formulaRef>
                      </c:ext>
                    </c:extLst>
                    <c:strCache>
                      <c:ptCount val="2"/>
                      <c:pt idx="0">
                        <c:v>Sí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'Pregunta 19'!$G$4:$G$5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8188-4C17-82D3-216E718D9070}"/>
                  </c:ext>
                </c:extLst>
              </c15:ser>
            </c15:filteredBarSeries>
          </c:ext>
        </c:extLst>
      </c:barChart>
      <c:catAx>
        <c:axId val="461945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461949295"/>
        <c:crosses val="autoZero"/>
        <c:auto val="1"/>
        <c:lblAlgn val="ctr"/>
        <c:lblOffset val="100"/>
        <c:noMultiLvlLbl val="0"/>
      </c:catAx>
      <c:valAx>
        <c:axId val="4619492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1945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S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5"/>
          <c:order val="5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667-4F61-98FF-8FBF3B10C2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'[Satisfacción de usuarios Diciembre 2022 (respuestas, graficos).xlsx]Pregunta 2'!$B$3:$B$4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'[Satisfacción de usuarios Diciembre 2022 (respuestas, graficos).xlsx]Pregunta 2'!$H$3:$H$4</c:f>
              <c:numCache>
                <c:formatCode>General</c:formatCode>
                <c:ptCount val="2"/>
                <c:pt idx="0">
                  <c:v>69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67-4F61-98FF-8FBF3B10C2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19229487"/>
        <c:axId val="119221583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'[Satisfacción de usuarios Diciembre 2022 (respuestas, graficos).xlsx]Pregunta 2'!$B$3:$B$4</c15:sqref>
                        </c15:formulaRef>
                      </c:ext>
                    </c:extLst>
                    <c:strCache>
                      <c:ptCount val="2"/>
                      <c:pt idx="0">
                        <c:v>Sí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'[Satisfacción de usuarios Diciembre 2022 (respuestas, graficos).xlsx]Pregunta 2'!$C$3:$C$4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5667-4F61-98FF-8FBF3B10C29A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'[Satisfacción de usuarios Diciembre 2022 (respuestas, graficos).xlsx]Pregunta 2'!$B$3:$B$4</c15:sqref>
                        </c15:formulaRef>
                      </c:ext>
                    </c:extLst>
                    <c:strCache>
                      <c:ptCount val="2"/>
                      <c:pt idx="0">
                        <c:v>Sí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'[Satisfacción de usuarios Diciembre 2022 (respuestas, graficos).xlsx]Pregunta 2'!$D$3:$D$4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5667-4F61-98FF-8FBF3B10C29A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'[Satisfacción de usuarios Diciembre 2022 (respuestas, graficos).xlsx]Pregunta 2'!$B$3:$B$4</c15:sqref>
                        </c15:formulaRef>
                      </c:ext>
                    </c:extLst>
                    <c:strCache>
                      <c:ptCount val="2"/>
                      <c:pt idx="0">
                        <c:v>Sí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'[Satisfacción de usuarios Diciembre 2022 (respuestas, graficos).xlsx]Pregunta 2'!$E$3:$E$4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5667-4F61-98FF-8FBF3B10C29A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'[Satisfacción de usuarios Diciembre 2022 (respuestas, graficos).xlsx]Pregunta 2'!$B$3:$B$4</c15:sqref>
                        </c15:formulaRef>
                      </c:ext>
                    </c:extLst>
                    <c:strCache>
                      <c:ptCount val="2"/>
                      <c:pt idx="0">
                        <c:v>Sí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'[Satisfacción de usuarios Diciembre 2022 (respuestas, graficos).xlsx]Pregunta 2'!$F$3:$F$4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5667-4F61-98FF-8FBF3B10C29A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'[Satisfacción de usuarios Diciembre 2022 (respuestas, graficos).xlsx]Pregunta 2'!$B$3:$B$4</c15:sqref>
                        </c15:formulaRef>
                      </c:ext>
                    </c:extLst>
                    <c:strCache>
                      <c:ptCount val="2"/>
                      <c:pt idx="0">
                        <c:v>Sí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'[Satisfacción de usuarios Diciembre 2022 (respuestas, graficos).xlsx]Pregunta 2'!$G$3:$G$4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5667-4F61-98FF-8FBF3B10C29A}"/>
                  </c:ext>
                </c:extLst>
              </c15:ser>
            </c15:filteredBarSeries>
          </c:ext>
        </c:extLst>
      </c:barChart>
      <c:catAx>
        <c:axId val="119229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19221583"/>
        <c:crosses val="autoZero"/>
        <c:auto val="1"/>
        <c:lblAlgn val="ctr"/>
        <c:lblOffset val="100"/>
        <c:noMultiLvlLbl val="0"/>
      </c:catAx>
      <c:valAx>
        <c:axId val="11922158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92294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S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38-4C97-B46E-63693642E0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'[Satisfacción de usuarios Diciembre 2022 (respuestas, graficos).xlsx]Pregunta 3'!$E$3:$E$4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'[Satisfacción de usuarios Diciembre 2022 (respuestas, graficos).xlsx]Pregunta 3'!$H$3:$H$4</c:f>
              <c:numCache>
                <c:formatCode>General</c:formatCode>
                <c:ptCount val="2"/>
                <c:pt idx="0">
                  <c:v>63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38-4C97-B46E-63693642E0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9212015"/>
        <c:axId val="119219919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'[Satisfacción de usuarios Diciembre 2022 (respuestas, graficos).xlsx]Pregunta 3'!$E$3:$E$4</c15:sqref>
                        </c15:formulaRef>
                      </c:ext>
                    </c:extLst>
                    <c:strCache>
                      <c:ptCount val="2"/>
                      <c:pt idx="0">
                        <c:v>Sí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'[Satisfacción de usuarios Diciembre 2022 (respuestas, graficos).xlsx]Pregunta 3'!$F$3:$F$4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1538-4C97-B46E-63693642E056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'[Satisfacción de usuarios Diciembre 2022 (respuestas, graficos).xlsx]Pregunta 3'!$E$3:$E$4</c15:sqref>
                        </c15:formulaRef>
                      </c:ext>
                    </c:extLst>
                    <c:strCache>
                      <c:ptCount val="2"/>
                      <c:pt idx="0">
                        <c:v>Sí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'[Satisfacción de usuarios Diciembre 2022 (respuestas, graficos).xlsx]Pregunta 3'!$G$3:$G$4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538-4C97-B46E-63693642E056}"/>
                  </c:ext>
                </c:extLst>
              </c15:ser>
            </c15:filteredBarSeries>
          </c:ext>
        </c:extLst>
      </c:barChart>
      <c:catAx>
        <c:axId val="119212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19219919"/>
        <c:crosses val="autoZero"/>
        <c:auto val="1"/>
        <c:lblAlgn val="ctr"/>
        <c:lblOffset val="100"/>
        <c:noMultiLvlLbl val="0"/>
      </c:catAx>
      <c:valAx>
        <c:axId val="11921991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9212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S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593-4D01-BC0E-F01C30FF807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593-4D01-BC0E-F01C30FF807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593-4D01-BC0E-F01C30FF80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'Pregunta 4'!$D$5:$D$10</c:f>
              <c:strCache>
                <c:ptCount val="6"/>
                <c:pt idx="0">
                  <c:v>Todo bien</c:v>
                </c:pt>
                <c:pt idx="1">
                  <c:v>Poco espacio en el aula y mobiliario incomodo</c:v>
                </c:pt>
                <c:pt idx="2">
                  <c:v>Ninguno</c:v>
                </c:pt>
                <c:pt idx="3">
                  <c:v>Más capacitaciones</c:v>
                </c:pt>
                <c:pt idx="4">
                  <c:v>Parqueo</c:v>
                </c:pt>
                <c:pt idx="5">
                  <c:v>Crear una plataforma/app más amigable e interactiva</c:v>
                </c:pt>
              </c:strCache>
            </c:strRef>
          </c:cat>
          <c:val>
            <c:numRef>
              <c:f>'Pregunta 4'!$E$5:$E$10</c:f>
              <c:numCache>
                <c:formatCode>General</c:formatCode>
                <c:ptCount val="6"/>
                <c:pt idx="0">
                  <c:v>15</c:v>
                </c:pt>
                <c:pt idx="1">
                  <c:v>15</c:v>
                </c:pt>
                <c:pt idx="2">
                  <c:v>10</c:v>
                </c:pt>
                <c:pt idx="3">
                  <c:v>10</c:v>
                </c:pt>
                <c:pt idx="4">
                  <c:v>7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93-4D01-BC0E-F01C30FF80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6413263"/>
        <c:axId val="66407439"/>
      </c:barChart>
      <c:catAx>
        <c:axId val="66413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66407439"/>
        <c:crosses val="autoZero"/>
        <c:auto val="1"/>
        <c:lblAlgn val="ctr"/>
        <c:lblOffset val="100"/>
        <c:noMultiLvlLbl val="0"/>
      </c:catAx>
      <c:valAx>
        <c:axId val="6640743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6413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S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132426552127337E-2"/>
          <c:y val="0.19027777777777777"/>
          <c:w val="0.88351896190238799"/>
          <c:h val="0.73111111111111116"/>
        </c:manualLayout>
      </c:layout>
      <c:barChart>
        <c:barDir val="col"/>
        <c:grouping val="clustered"/>
        <c:varyColors val="0"/>
        <c:ser>
          <c:idx val="3"/>
          <c:order val="3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'[Satisfacción de usuarios Diciembre 2022 (respuestas, graficos).xlsx]Pregunta 5'!$B$3:$B$4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'[Satisfacción de usuarios Diciembre 2022 (respuestas, graficos).xlsx]Pregunta 5'!$F$3:$F$4</c:f>
              <c:numCache>
                <c:formatCode>General</c:formatCode>
                <c:ptCount val="2"/>
                <c:pt idx="0">
                  <c:v>70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57-45D7-87FA-B4C794D5D2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19207855"/>
        <c:axId val="11921409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'[Satisfacción de usuarios Diciembre 2022 (respuestas, graficos).xlsx]Pregunta 5'!$B$3:$B$4</c15:sqref>
                        </c15:formulaRef>
                      </c:ext>
                    </c:extLst>
                    <c:strCache>
                      <c:ptCount val="2"/>
                      <c:pt idx="0">
                        <c:v>Sí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'[Satisfacción de usuarios Diciembre 2022 (respuestas, graficos).xlsx]Pregunta 5'!$C$3:$C$4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6D57-45D7-87FA-B4C794D5D211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'[Satisfacción de usuarios Diciembre 2022 (respuestas, graficos).xlsx]Pregunta 5'!$B$3:$B$4</c15:sqref>
                        </c15:formulaRef>
                      </c:ext>
                    </c:extLst>
                    <c:strCache>
                      <c:ptCount val="2"/>
                      <c:pt idx="0">
                        <c:v>Sí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'[Satisfacción de usuarios Diciembre 2022 (respuestas, graficos).xlsx]Pregunta 5'!$D$3:$D$4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6D57-45D7-87FA-B4C794D5D211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'[Satisfacción de usuarios Diciembre 2022 (respuestas, graficos).xlsx]Pregunta 5'!$B$3:$B$4</c15:sqref>
                        </c15:formulaRef>
                      </c:ext>
                    </c:extLst>
                    <c:strCache>
                      <c:ptCount val="2"/>
                      <c:pt idx="0">
                        <c:v>Sí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'[Satisfacción de usuarios Diciembre 2022 (respuestas, graficos).xlsx]Pregunta 5'!$E$3:$E$4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6D57-45D7-87FA-B4C794D5D211}"/>
                  </c:ext>
                </c:extLst>
              </c15:ser>
            </c15:filteredBarSeries>
          </c:ext>
        </c:extLst>
      </c:barChart>
      <c:catAx>
        <c:axId val="119207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19214095"/>
        <c:crosses val="autoZero"/>
        <c:auto val="1"/>
        <c:lblAlgn val="ctr"/>
        <c:lblOffset val="100"/>
        <c:noMultiLvlLbl val="0"/>
      </c:catAx>
      <c:valAx>
        <c:axId val="1192140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9207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S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3"/>
          <c:order val="3"/>
          <c:dPt>
            <c:idx val="0"/>
            <c:bubble3D val="0"/>
            <c:explosion val="5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A0-4606-B726-75FAA0C0FAC5}"/>
              </c:ext>
            </c:extLst>
          </c:dPt>
          <c:dPt>
            <c:idx val="1"/>
            <c:bubble3D val="0"/>
            <c:explosion val="13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9A0-4606-B726-75FAA0C0FAC5}"/>
              </c:ext>
            </c:extLst>
          </c:dPt>
          <c:dLbls>
            <c:dLbl>
              <c:idx val="0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A0-4606-B726-75FAA0C0FAC5}"/>
                </c:ext>
              </c:extLst>
            </c:dLbl>
            <c:dLbl>
              <c:idx val="1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A0-4606-B726-75FAA0C0FA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'Pregunta 6'!$D$3:$D$4</c:f>
              <c:strCache>
                <c:ptCount val="2"/>
                <c:pt idx="0">
                  <c:v>Muy de acuerdo</c:v>
                </c:pt>
                <c:pt idx="1">
                  <c:v>Algo de acuerdo</c:v>
                </c:pt>
              </c:strCache>
            </c:strRef>
          </c:cat>
          <c:val>
            <c:numRef>
              <c:f>'Pregunta 6'!$H$3:$H$4</c:f>
              <c:numCache>
                <c:formatCode>General</c:formatCode>
                <c:ptCount val="2"/>
                <c:pt idx="0">
                  <c:v>62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A0-4606-B726-75FAA0C0F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5-B0A7-4987-8F60-B0241E35B70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7-B0A7-4987-8F60-B0241E35B702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'Pregunta 6'!$D$3:$D$4</c15:sqref>
                        </c15:formulaRef>
                      </c:ext>
                    </c:extLst>
                    <c:strCache>
                      <c:ptCount val="2"/>
                      <c:pt idx="0">
                        <c:v>Muy de acuerdo</c:v>
                      </c:pt>
                      <c:pt idx="1">
                        <c:v>Algo de acuerdo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'Pregunta 6'!$E$3:$E$4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69A0-4606-B726-75FAA0C0FAC5}"/>
                  </c:ext>
                </c:extLst>
              </c15:ser>
            </c15:filteredPieSeries>
            <c15:filteredPieSeries>
              <c15:ser>
                <c:idx val="1"/>
                <c:order val="1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B0A7-4987-8F60-B0241E35B70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B0A7-4987-8F60-B0241E35B702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'Pregunta 6'!$D$3:$D$4</c15:sqref>
                        </c15:formulaRef>
                      </c:ext>
                    </c:extLst>
                    <c:strCache>
                      <c:ptCount val="2"/>
                      <c:pt idx="0">
                        <c:v>Muy de acuerdo</c:v>
                      </c:pt>
                      <c:pt idx="1">
                        <c:v>Algo de acuerdo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'Pregunta 6'!$F$3:$F$4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69A0-4606-B726-75FAA0C0FAC5}"/>
                  </c:ext>
                </c:extLst>
              </c15:ser>
            </c15:filteredPieSeries>
            <c15:filteredPieSeries>
              <c15:ser>
                <c:idx val="2"/>
                <c:order val="2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B0A7-4987-8F60-B0241E35B70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B0A7-4987-8F60-B0241E35B702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'Pregunta 6'!$D$3:$D$4</c15:sqref>
                        </c15:formulaRef>
                      </c:ext>
                    </c:extLst>
                    <c:strCache>
                      <c:ptCount val="2"/>
                      <c:pt idx="0">
                        <c:v>Muy de acuerdo</c:v>
                      </c:pt>
                      <c:pt idx="1">
                        <c:v>Algo de acuerdo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'Pregunta 6'!$G$3:$G$4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69A0-4606-B726-75FAA0C0FAC5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2"/>
          <c:order val="2"/>
          <c:spPr>
            <a:solidFill>
              <a:srgbClr val="002060"/>
            </a:solidFill>
          </c:spPr>
          <c:dPt>
            <c:idx val="0"/>
            <c:bubble3D val="0"/>
            <c:explosion val="8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D8C-4680-A2C6-1B871E20591C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30D-4F2E-B0CB-07BA9E219A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'Pregunta 7'!$D$3:$D$4</c:f>
              <c:strCache>
                <c:ptCount val="2"/>
                <c:pt idx="0">
                  <c:v>Muy de acuerdo</c:v>
                </c:pt>
                <c:pt idx="1">
                  <c:v>Algo de acuerdo</c:v>
                </c:pt>
              </c:strCache>
            </c:strRef>
          </c:cat>
          <c:val>
            <c:numRef>
              <c:f>'Pregunta 7'!$G$3:$G$4</c:f>
              <c:numCache>
                <c:formatCode>General</c:formatCode>
                <c:ptCount val="2"/>
                <c:pt idx="0">
                  <c:v>61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8C-4680-A2C6-1B871E20591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5-430D-4F2E-B0CB-07BA9E219A2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7-430D-4F2E-B0CB-07BA9E219A2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'Pregunta 7'!$D$3:$D$4</c15:sqref>
                        </c15:formulaRef>
                      </c:ext>
                    </c:extLst>
                    <c:strCache>
                      <c:ptCount val="2"/>
                      <c:pt idx="0">
                        <c:v>Muy de acuerdo</c:v>
                      </c:pt>
                      <c:pt idx="1">
                        <c:v>Algo de acuerdo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'Pregunta 7'!$E$3:$E$4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D8C-4680-A2C6-1B871E20591C}"/>
                  </c:ext>
                </c:extLst>
              </c15:ser>
            </c15:filteredPieSeries>
            <c15:filteredPieSeries>
              <c15:ser>
                <c:idx val="1"/>
                <c:order val="1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430D-4F2E-B0CB-07BA9E219A2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430D-4F2E-B0CB-07BA9E219A2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'Pregunta 7'!$D$3:$D$4</c15:sqref>
                        </c15:formulaRef>
                      </c:ext>
                    </c:extLst>
                    <c:strCache>
                      <c:ptCount val="2"/>
                      <c:pt idx="0">
                        <c:v>Muy de acuerdo</c:v>
                      </c:pt>
                      <c:pt idx="1">
                        <c:v>Algo de acuerdo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'Pregunta 7'!$F$3:$F$4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9D8C-4680-A2C6-1B871E20591C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3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EB3-4B38-B0E9-E06DA9348D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'Pregunta 8'!$B$3:$B$4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'Pregunta 8'!$F$3:$F$4</c:f>
              <c:numCache>
                <c:formatCode>General</c:formatCode>
                <c:ptCount val="2"/>
                <c:pt idx="0">
                  <c:v>62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B3-4B38-B0E9-E06DA9348D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91840031"/>
        <c:axId val="191837119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gradFill rotWithShape="1">
                    <a:gsLst>
                      <a:gs pos="0">
                        <a:schemeClr val="accent1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'Pregunta 8'!$B$3:$B$4</c15:sqref>
                        </c15:formulaRef>
                      </c:ext>
                    </c:extLst>
                    <c:strCache>
                      <c:ptCount val="2"/>
                      <c:pt idx="0">
                        <c:v>Sí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'Pregunta 8'!$C$3:$C$4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EEB3-4B38-B0E9-E06DA9348D6A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gradFill rotWithShape="1">
                    <a:gsLst>
                      <a:gs pos="0">
                        <a:schemeClr val="accent2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'Pregunta 8'!$B$3:$B$4</c15:sqref>
                        </c15:formulaRef>
                      </c:ext>
                    </c:extLst>
                    <c:strCache>
                      <c:ptCount val="2"/>
                      <c:pt idx="0">
                        <c:v>Sí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'Pregunta 8'!$D$3:$D$4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EEB3-4B38-B0E9-E06DA9348D6A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gradFill rotWithShape="1">
                    <a:gsLst>
                      <a:gs pos="0">
                        <a:schemeClr val="accent3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'Pregunta 8'!$B$3:$B$4</c15:sqref>
                        </c15:formulaRef>
                      </c:ext>
                    </c:extLst>
                    <c:strCache>
                      <c:ptCount val="2"/>
                      <c:pt idx="0">
                        <c:v>Sí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'Pregunta 8'!$E$3:$E$4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EEB3-4B38-B0E9-E06DA9348D6A}"/>
                  </c:ext>
                </c:extLst>
              </c15:ser>
            </c15:filteredBarSeries>
          </c:ext>
        </c:extLst>
      </c:barChart>
      <c:catAx>
        <c:axId val="191840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91837119"/>
        <c:crosses val="autoZero"/>
        <c:auto val="1"/>
        <c:lblAlgn val="ctr"/>
        <c:lblOffset val="100"/>
        <c:noMultiLvlLbl val="0"/>
      </c:catAx>
      <c:valAx>
        <c:axId val="19183711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1840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8EB-4165-BAA1-97D52C559B6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8EB-4165-BAA1-97D52C559B6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8EB-4165-BAA1-97D52C559B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'Pregunta 9'!$D$3:$D$9</c:f>
              <c:strCache>
                <c:ptCount val="7"/>
                <c:pt idx="0">
                  <c:v>Nota 2</c:v>
                </c:pt>
                <c:pt idx="1">
                  <c:v>Nota 3 </c:v>
                </c:pt>
                <c:pt idx="2">
                  <c:v>Nota 6</c:v>
                </c:pt>
                <c:pt idx="3">
                  <c:v>Nota 7</c:v>
                </c:pt>
                <c:pt idx="4">
                  <c:v>Nota 8</c:v>
                </c:pt>
                <c:pt idx="5">
                  <c:v>Nota 9</c:v>
                </c:pt>
                <c:pt idx="6">
                  <c:v>Nota 10</c:v>
                </c:pt>
              </c:strCache>
            </c:strRef>
          </c:cat>
          <c:val>
            <c:numRef>
              <c:f>'Pregunta 9'!$F$3:$F$9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6</c:v>
                </c:pt>
                <c:pt idx="5">
                  <c:v>13</c:v>
                </c:pt>
                <c:pt idx="6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EB-4165-BAA1-97D52C559B6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0779471"/>
        <c:axId val="65297631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'Pregunta 9'!$D$3:$D$9</c15:sqref>
                        </c15:formulaRef>
                      </c:ext>
                    </c:extLst>
                    <c:strCache>
                      <c:ptCount val="7"/>
                      <c:pt idx="0">
                        <c:v>Nota 2</c:v>
                      </c:pt>
                      <c:pt idx="1">
                        <c:v>Nota 3 </c:v>
                      </c:pt>
                      <c:pt idx="2">
                        <c:v>Nota 6</c:v>
                      </c:pt>
                      <c:pt idx="3">
                        <c:v>Nota 7</c:v>
                      </c:pt>
                      <c:pt idx="4">
                        <c:v>Nota 8</c:v>
                      </c:pt>
                      <c:pt idx="5">
                        <c:v>Nota 9</c:v>
                      </c:pt>
                      <c:pt idx="6">
                        <c:v>Nota 10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'Pregunta 9'!$E$3:$E$9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18EB-4165-BAA1-97D52C559B6D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'Pregunta 9'!$D$3:$D$9</c15:sqref>
                        </c15:formulaRef>
                      </c:ext>
                    </c:extLst>
                    <c:strCache>
                      <c:ptCount val="7"/>
                      <c:pt idx="0">
                        <c:v>Nota 2</c:v>
                      </c:pt>
                      <c:pt idx="1">
                        <c:v>Nota 3 </c:v>
                      </c:pt>
                      <c:pt idx="2">
                        <c:v>Nota 6</c:v>
                      </c:pt>
                      <c:pt idx="3">
                        <c:v>Nota 7</c:v>
                      </c:pt>
                      <c:pt idx="4">
                        <c:v>Nota 8</c:v>
                      </c:pt>
                      <c:pt idx="5">
                        <c:v>Nota 9</c:v>
                      </c:pt>
                      <c:pt idx="6">
                        <c:v>Nota 10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'Pregunta 9'!$G$3:$G$9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8EB-4165-BAA1-97D52C559B6D}"/>
                  </c:ext>
                </c:extLst>
              </c15:ser>
            </c15:filteredBarSeries>
          </c:ext>
        </c:extLst>
      </c:barChart>
      <c:catAx>
        <c:axId val="1107794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65297631"/>
        <c:crosses val="autoZero"/>
        <c:auto val="1"/>
        <c:lblAlgn val="ctr"/>
        <c:lblOffset val="100"/>
        <c:noMultiLvlLbl val="0"/>
      </c:catAx>
      <c:valAx>
        <c:axId val="65297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10779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S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91F8A1-107A-4570-9499-3803F6E5FC07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928B68C7-0CC5-4FB5-81C2-ECDE9D8B55FD}">
      <dgm:prSet phldrT="[Texto]" custT="1"/>
      <dgm:spPr/>
      <dgm:t>
        <a:bodyPr/>
        <a:lstStyle/>
        <a:p>
          <a:r>
            <a:rPr lang="es-SV" sz="2400" b="1" i="0" u="none" dirty="0"/>
            <a:t>Otros</a:t>
          </a:r>
        </a:p>
        <a:p>
          <a:r>
            <a:rPr lang="es-SV" sz="2400" b="0" i="0" u="none" dirty="0"/>
            <a:t>Más publicaciones en redes sociales</a:t>
          </a:r>
          <a:endParaRPr lang="es-SV" sz="2400" dirty="0"/>
        </a:p>
        <a:p>
          <a:r>
            <a:rPr lang="es-SV" sz="2400" b="0" i="0" u="none" dirty="0"/>
            <a:t>Compartir presentaciones previamente a la capacitación</a:t>
          </a:r>
          <a:endParaRPr lang="es-SV" sz="2400" dirty="0"/>
        </a:p>
        <a:p>
          <a:r>
            <a:rPr lang="es-SV" sz="2400" b="0" i="0" u="none" dirty="0"/>
            <a:t>Contestar preguntas por correo electrónico</a:t>
          </a:r>
          <a:endParaRPr lang="es-SV" sz="2400" dirty="0"/>
        </a:p>
        <a:p>
          <a:r>
            <a:rPr lang="es-ES" sz="2400" b="0" i="0" u="none" dirty="0"/>
            <a:t>Acompañamiento a las instituciones en la implementación de los Lineamientos</a:t>
          </a:r>
          <a:endParaRPr lang="es-ES" sz="2400" dirty="0"/>
        </a:p>
        <a:p>
          <a:r>
            <a:rPr lang="es-ES" sz="2400" b="0" i="0" u="none" dirty="0"/>
            <a:t>Participar de cualquier cambio en nuestras funciones</a:t>
          </a:r>
          <a:endParaRPr lang="es-ES" sz="2400" dirty="0"/>
        </a:p>
        <a:p>
          <a:r>
            <a:rPr lang="es-ES" sz="2400" b="0" i="0" u="none" dirty="0"/>
            <a:t>Hacer diagnóstico de instituciones sobre transparencia </a:t>
          </a:r>
          <a:endParaRPr lang="es-ES" sz="2400" dirty="0"/>
        </a:p>
        <a:p>
          <a:r>
            <a:rPr lang="es-SV" sz="2400" b="0" i="0" u="none" dirty="0"/>
            <a:t>Colocar Café</a:t>
          </a:r>
          <a:endParaRPr lang="es-SV" sz="2400" dirty="0"/>
        </a:p>
        <a:p>
          <a:r>
            <a:rPr lang="es-ES" sz="2400" b="0" i="0" u="none" dirty="0"/>
            <a:t>Acortar el tiempo de espacio para preguntas en la capacitación</a:t>
          </a:r>
          <a:endParaRPr lang="es-ES" sz="2400" dirty="0"/>
        </a:p>
        <a:p>
          <a:r>
            <a:rPr lang="es-ES" sz="2400" b="0" i="0" u="none" dirty="0"/>
            <a:t>Dar respuesta a consultas telefónicas</a:t>
          </a:r>
          <a:endParaRPr lang="es-ES" sz="2400" dirty="0"/>
        </a:p>
        <a:p>
          <a:r>
            <a:rPr lang="es-ES" sz="2400" b="0" i="0" u="none" dirty="0"/>
            <a:t>Dar respuesta más rápida a consultas realizadas por Oficiales</a:t>
          </a:r>
          <a:endParaRPr lang="es-SV" sz="2400" b="1" dirty="0"/>
        </a:p>
      </dgm:t>
    </dgm:pt>
    <dgm:pt modelId="{55B9BC8E-E5DC-4C34-8E54-1434DF432D92}" type="parTrans" cxnId="{C65BA061-1349-4D20-95AE-6ACAF2262B8E}">
      <dgm:prSet/>
      <dgm:spPr/>
      <dgm:t>
        <a:bodyPr/>
        <a:lstStyle/>
        <a:p>
          <a:endParaRPr lang="es-SV"/>
        </a:p>
      </dgm:t>
    </dgm:pt>
    <dgm:pt modelId="{6F36990D-BF19-46E0-9B50-7EBB0BFF3423}" type="sibTrans" cxnId="{C65BA061-1349-4D20-95AE-6ACAF2262B8E}">
      <dgm:prSet/>
      <dgm:spPr/>
      <dgm:t>
        <a:bodyPr/>
        <a:lstStyle/>
        <a:p>
          <a:endParaRPr lang="es-SV"/>
        </a:p>
      </dgm:t>
    </dgm:pt>
    <dgm:pt modelId="{699B4FDC-E74C-4487-BC82-2E79AA738330}" type="pres">
      <dgm:prSet presAssocID="{6991F8A1-107A-4570-9499-3803F6E5FC0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DE3A98D-CBCE-4B08-8452-4A01A8116627}" type="pres">
      <dgm:prSet presAssocID="{928B68C7-0CC5-4FB5-81C2-ECDE9D8B55FD}" presName="vertOne" presStyleCnt="0"/>
      <dgm:spPr/>
    </dgm:pt>
    <dgm:pt modelId="{9F4B0CCF-92D0-4A6F-B00D-416DC57FBAF3}" type="pres">
      <dgm:prSet presAssocID="{928B68C7-0CC5-4FB5-81C2-ECDE9D8B55FD}" presName="txOne" presStyleLbl="node0" presStyleIdx="0" presStyleCnt="1">
        <dgm:presLayoutVars>
          <dgm:chPref val="3"/>
        </dgm:presLayoutVars>
      </dgm:prSet>
      <dgm:spPr/>
    </dgm:pt>
    <dgm:pt modelId="{F7CC8144-8C30-4B6C-B23B-B81B7B23BF7E}" type="pres">
      <dgm:prSet presAssocID="{928B68C7-0CC5-4FB5-81C2-ECDE9D8B55FD}" presName="horzOne" presStyleCnt="0"/>
      <dgm:spPr/>
    </dgm:pt>
  </dgm:ptLst>
  <dgm:cxnLst>
    <dgm:cxn modelId="{F00A371E-BFC2-4629-9E08-B88EA09EE66D}" type="presOf" srcId="{6991F8A1-107A-4570-9499-3803F6E5FC07}" destId="{699B4FDC-E74C-4487-BC82-2E79AA738330}" srcOrd="0" destOrd="0" presId="urn:microsoft.com/office/officeart/2005/8/layout/hierarchy4"/>
    <dgm:cxn modelId="{C65BA061-1349-4D20-95AE-6ACAF2262B8E}" srcId="{6991F8A1-107A-4570-9499-3803F6E5FC07}" destId="{928B68C7-0CC5-4FB5-81C2-ECDE9D8B55FD}" srcOrd="0" destOrd="0" parTransId="{55B9BC8E-E5DC-4C34-8E54-1434DF432D92}" sibTransId="{6F36990D-BF19-46E0-9B50-7EBB0BFF3423}"/>
    <dgm:cxn modelId="{83B835B0-8CE7-4BD0-9EBA-F7121D7E37C0}" type="presOf" srcId="{928B68C7-0CC5-4FB5-81C2-ECDE9D8B55FD}" destId="{9F4B0CCF-92D0-4A6F-B00D-416DC57FBAF3}" srcOrd="0" destOrd="0" presId="urn:microsoft.com/office/officeart/2005/8/layout/hierarchy4"/>
    <dgm:cxn modelId="{E98A0376-393B-4FEA-90B5-EE5BEB27FFA5}" type="presParOf" srcId="{699B4FDC-E74C-4487-BC82-2E79AA738330}" destId="{1DE3A98D-CBCE-4B08-8452-4A01A8116627}" srcOrd="0" destOrd="0" presId="urn:microsoft.com/office/officeart/2005/8/layout/hierarchy4"/>
    <dgm:cxn modelId="{F7BCC602-BF42-439E-8951-186BD0839968}" type="presParOf" srcId="{1DE3A98D-CBCE-4B08-8452-4A01A8116627}" destId="{9F4B0CCF-92D0-4A6F-B00D-416DC57FBAF3}" srcOrd="0" destOrd="0" presId="urn:microsoft.com/office/officeart/2005/8/layout/hierarchy4"/>
    <dgm:cxn modelId="{0C443639-5FF1-405B-8934-CB49221213B5}" type="presParOf" srcId="{1DE3A98D-CBCE-4B08-8452-4A01A8116627}" destId="{F7CC8144-8C30-4B6C-B23B-B81B7B23BF7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B0CCF-92D0-4A6F-B00D-416DC57FBAF3}">
      <dsp:nvSpPr>
        <dsp:cNvPr id="0" name=""/>
        <dsp:cNvSpPr/>
      </dsp:nvSpPr>
      <dsp:spPr>
        <a:xfrm>
          <a:off x="3968" y="0"/>
          <a:ext cx="8120062" cy="5584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b="1" i="0" u="none" kern="1200" dirty="0"/>
            <a:t>Otros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b="0" i="0" u="none" kern="1200" dirty="0"/>
            <a:t>Más publicaciones en redes sociales</a:t>
          </a:r>
          <a:endParaRPr lang="es-SV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b="0" i="0" u="none" kern="1200" dirty="0"/>
            <a:t>Compartir presentaciones previamente a la capacitación</a:t>
          </a:r>
          <a:endParaRPr lang="es-SV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b="0" i="0" u="none" kern="1200" dirty="0"/>
            <a:t>Contestar preguntas por correo electrónico</a:t>
          </a:r>
          <a:endParaRPr lang="es-SV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i="0" u="none" kern="1200" dirty="0"/>
            <a:t>Acompañamiento a las instituciones en la implementación de los Lineamientos</a:t>
          </a:r>
          <a:endParaRPr lang="es-E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i="0" u="none" kern="1200" dirty="0"/>
            <a:t>Participar de cualquier cambio en nuestras funciones</a:t>
          </a:r>
          <a:endParaRPr lang="es-E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i="0" u="none" kern="1200" dirty="0"/>
            <a:t>Hacer diagnóstico de instituciones sobre transparencia </a:t>
          </a:r>
          <a:endParaRPr lang="es-E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b="0" i="0" u="none" kern="1200" dirty="0"/>
            <a:t>Colocar Café</a:t>
          </a:r>
          <a:endParaRPr lang="es-SV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i="0" u="none" kern="1200" dirty="0"/>
            <a:t>Acortar el tiempo de espacio para preguntas en la capacitación</a:t>
          </a:r>
          <a:endParaRPr lang="es-E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i="0" u="none" kern="1200" dirty="0"/>
            <a:t>Dar respuesta a consultas telefónicas</a:t>
          </a:r>
          <a:endParaRPr lang="es-E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i="0" u="none" kern="1200" dirty="0"/>
            <a:t>Dar respuesta más rápida a consultas realizadas por Oficiales</a:t>
          </a:r>
          <a:endParaRPr lang="es-SV" sz="2400" b="1" kern="1200" dirty="0"/>
        </a:p>
      </dsp:txBody>
      <dsp:txXfrm>
        <a:off x="167521" y="163553"/>
        <a:ext cx="7792956" cy="5256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72854" y="1122363"/>
            <a:ext cx="759514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72854" y="3602038"/>
            <a:ext cx="759514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6DF1-3065-40B5-B6A3-298139AA0D6D}" type="datetimeFigureOut">
              <a:rPr lang="es-419" smtClean="0"/>
              <a:t>3/5/2023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3B52-98B0-4E6B-9842-80782C3741D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9495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6DF1-3065-40B5-B6A3-298139AA0D6D}" type="datetimeFigureOut">
              <a:rPr lang="es-419" smtClean="0"/>
              <a:t>3/5/2023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3B52-98B0-4E6B-9842-80782C3741D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9868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855533"/>
            <a:ext cx="2628900" cy="532143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955120" y="855533"/>
            <a:ext cx="5617380" cy="5321430"/>
          </a:xfrm>
        </p:spPr>
        <p:txBody>
          <a:bodyPr vert="eaVert"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419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6DF1-3065-40B5-B6A3-298139AA0D6D}" type="datetimeFigureOut">
              <a:rPr lang="es-419" smtClean="0"/>
              <a:t>3/5/2023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3B52-98B0-4E6B-9842-80782C3741D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2298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6DF1-3065-40B5-B6A3-298139AA0D6D}" type="datetimeFigureOut">
              <a:rPr lang="es-419" smtClean="0"/>
              <a:t>3/5/2023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3B52-98B0-4E6B-9842-80782C3741D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96514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6138" y="1026881"/>
            <a:ext cx="83923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006138" y="3906606"/>
            <a:ext cx="839232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6DF1-3065-40B5-B6A3-298139AA0D6D}" type="datetimeFigureOut">
              <a:rPr lang="es-419" smtClean="0"/>
              <a:t>3/5/2023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3B52-98B0-4E6B-9842-80782C3741D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7089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908026" y="1825625"/>
            <a:ext cx="3111774" cy="3731415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419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31415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419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6DF1-3065-40B5-B6A3-298139AA0D6D}" type="datetimeFigureOut">
              <a:rPr lang="es-419" smtClean="0"/>
              <a:t>3/5/2023</a:t>
            </a:fld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3B52-98B0-4E6B-9842-80782C3741D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37876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7650" y="365125"/>
            <a:ext cx="6153559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27650" y="1681163"/>
            <a:ext cx="454200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955121" y="2505075"/>
            <a:ext cx="4501360" cy="3684588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419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7521726" y="1681163"/>
            <a:ext cx="427913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7521726" y="2505075"/>
            <a:ext cx="4279136" cy="3684588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419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6DF1-3065-40B5-B6A3-298139AA0D6D}" type="datetimeFigureOut">
              <a:rPr lang="es-419" smtClean="0"/>
              <a:t>3/5/2023</a:t>
            </a:fld>
            <a:endParaRPr lang="es-419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3B52-98B0-4E6B-9842-80782C3741D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3005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6DF1-3065-40B5-B6A3-298139AA0D6D}" type="datetimeFigureOut">
              <a:rPr lang="es-419" smtClean="0"/>
              <a:t>3/5/2023</a:t>
            </a:fld>
            <a:endParaRPr lang="es-419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3B52-98B0-4E6B-9842-80782C3741D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08339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6DF1-3065-40B5-B6A3-298139AA0D6D}" type="datetimeFigureOut">
              <a:rPr lang="es-419" smtClean="0"/>
              <a:t>3/5/2023</a:t>
            </a:fld>
            <a:endParaRPr lang="es-419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3B52-98B0-4E6B-9842-80782C3741D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0218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3725" y="457200"/>
            <a:ext cx="341820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75364" y="987425"/>
            <a:ext cx="4880023" cy="44989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419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923725" y="2057400"/>
            <a:ext cx="3418208" cy="35185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6DF1-3065-40B5-B6A3-298139AA0D6D}" type="datetimeFigureOut">
              <a:rPr lang="es-419" smtClean="0"/>
              <a:t>3/5/2023</a:t>
            </a:fld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3B52-98B0-4E6B-9842-80782C3741D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3815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11952" y="457200"/>
            <a:ext cx="372431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6710832" y="987425"/>
            <a:ext cx="4644555" cy="45425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911952" y="2057400"/>
            <a:ext cx="3724316" cy="347254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6DF1-3065-40B5-B6A3-298139AA0D6D}" type="datetimeFigureOut">
              <a:rPr lang="es-419" smtClean="0"/>
              <a:t>3/5/2023</a:t>
            </a:fld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3B52-98B0-4E6B-9842-80782C3741D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79356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851" y="185738"/>
            <a:ext cx="2109172" cy="557536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908026" y="365125"/>
            <a:ext cx="6161409" cy="112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08026" y="1825625"/>
            <a:ext cx="8445773" cy="370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419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2955121" y="5959979"/>
            <a:ext cx="1112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B6DF1-3065-40B5-B6A3-298139AA0D6D}" type="datetimeFigureOut">
              <a:rPr lang="es-419" smtClean="0"/>
              <a:t>3/5/2023</a:t>
            </a:fld>
            <a:endParaRPr lang="es-419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33278" y="5959979"/>
            <a:ext cx="1669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599" y="5959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A3B52-98B0-4E6B-9842-80782C3741DF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95811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98612" y="2360657"/>
            <a:ext cx="7595145" cy="2387600"/>
          </a:xfrm>
        </p:spPr>
        <p:txBody>
          <a:bodyPr>
            <a:normAutofit fontScale="90000"/>
          </a:bodyPr>
          <a:lstStyle/>
          <a:p>
            <a:r>
              <a:rPr lang="es-SV" b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Sondeo satisfacción </a:t>
            </a:r>
            <a:r>
              <a:rPr lang="es-SV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de usuarios sobre los servicios del IAIP</a:t>
            </a:r>
            <a:br>
              <a:rPr lang="es-SV" dirty="0">
                <a:solidFill>
                  <a:schemeClr val="accent5">
                    <a:lumMod val="75000"/>
                  </a:schemeClr>
                </a:solidFill>
              </a:rPr>
            </a:br>
            <a:endParaRPr lang="es-419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66038" y="4748257"/>
            <a:ext cx="7595145" cy="1655762"/>
          </a:xfrm>
        </p:spPr>
        <p:txBody>
          <a:bodyPr/>
          <a:lstStyle/>
          <a:p>
            <a:r>
              <a:rPr lang="es-SV" sz="3200" dirty="0">
                <a:solidFill>
                  <a:schemeClr val="accent5">
                    <a:lumMod val="75000"/>
                  </a:schemeClr>
                </a:solidFill>
              </a:rPr>
              <a:t>Resultados diciembre 2022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555714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67879" y="571187"/>
            <a:ext cx="6161409" cy="11283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SV" sz="2400" dirty="0">
                <a:solidFill>
                  <a:srgbClr val="0070C0"/>
                </a:solidFill>
              </a:rPr>
              <a:t>7. ¿Qué tan de acuerdo está con la siguiente afirmación? El IAIP es una institución que garantiza el derecho de acceso a la información pública.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771384"/>
              </p:ext>
            </p:extLst>
          </p:nvPr>
        </p:nvGraphicFramePr>
        <p:xfrm>
          <a:off x="3431176" y="1979022"/>
          <a:ext cx="8116389" cy="4656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133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50207" y="625296"/>
            <a:ext cx="6161409" cy="11283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SV" sz="2400" dirty="0">
                <a:solidFill>
                  <a:srgbClr val="0070C0"/>
                </a:solidFill>
              </a:rPr>
              <a:t>8. ¿Conoce la página web y el portal de transparencia del IAIP?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793557" y="1591947"/>
            <a:ext cx="22939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 nuestra web, portal de transparencia y redes sociales</a:t>
            </a:r>
            <a:endParaRPr lang="es-SV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0132377"/>
              </p:ext>
            </p:extLst>
          </p:nvPr>
        </p:nvGraphicFramePr>
        <p:xfrm>
          <a:off x="4050207" y="1753641"/>
          <a:ext cx="7058799" cy="4901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101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58812" y="481034"/>
            <a:ext cx="6161409" cy="11283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SV" sz="2400" dirty="0">
                <a:solidFill>
                  <a:srgbClr val="0070C0"/>
                </a:solidFill>
              </a:rPr>
              <a:t>9. En el caso de su repuesta sea sí, ¿del 1 al 10 cómo calificaría las siguientes características? (se pública información que tiene utilidad)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775065" y="920364"/>
            <a:ext cx="2416935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SV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62 personas respondieron que sí conocen nuestra página web</a:t>
            </a:r>
            <a:endParaRPr lang="es-SV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9427752"/>
              </p:ext>
            </p:extLst>
          </p:nvPr>
        </p:nvGraphicFramePr>
        <p:xfrm>
          <a:off x="3056710" y="1803106"/>
          <a:ext cx="8518492" cy="4806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4766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36330" y="525762"/>
            <a:ext cx="6161409" cy="11283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SV" sz="2400" dirty="0">
                <a:solidFill>
                  <a:srgbClr val="0070C0"/>
                </a:solidFill>
              </a:rPr>
              <a:t>10. En el caso de su repuesta sea sí, ¿del 1 al 10 cómo calificaría las siguientes características? Accesibilidad (al navegar en Internet se encuentra fácil la página o el portal de transparencia) 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17969"/>
              </p:ext>
            </p:extLst>
          </p:nvPr>
        </p:nvGraphicFramePr>
        <p:xfrm>
          <a:off x="3078479" y="2057399"/>
          <a:ext cx="8769532" cy="4696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119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22426" y="697280"/>
            <a:ext cx="6161409" cy="11283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SV" sz="2400" dirty="0">
                <a:solidFill>
                  <a:srgbClr val="0070C0"/>
                </a:solidFill>
              </a:rPr>
              <a:t>11. En el caso de su repuesta sea sí, ¿del 1 al 10 cómo calificaría las siguientes características? Identidad (la información disponible se refiere al IAIP) 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226231"/>
              </p:ext>
            </p:extLst>
          </p:nvPr>
        </p:nvGraphicFramePr>
        <p:xfrm>
          <a:off x="3182983" y="1952896"/>
          <a:ext cx="8808720" cy="4905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895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0" y="723893"/>
            <a:ext cx="6161409" cy="11283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SV" sz="2400" dirty="0">
                <a:solidFill>
                  <a:srgbClr val="0070C0"/>
                </a:solidFill>
              </a:rPr>
              <a:t>12. En el caso de su repuesta sea sí, ¿del 1 al 10 cómo calificaría las siguientes características?  Navegación (al ingresar al sitio puedes encontrar más información con facilidad) 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3409113"/>
              </p:ext>
            </p:extLst>
          </p:nvPr>
        </p:nvGraphicFramePr>
        <p:xfrm>
          <a:off x="3117668" y="1852238"/>
          <a:ext cx="8743405" cy="487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7831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54246" y="468156"/>
            <a:ext cx="6161409" cy="11283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SV" sz="2400" dirty="0">
                <a:solidFill>
                  <a:srgbClr val="0070C0"/>
                </a:solidFill>
              </a:rPr>
              <a:t>13.  ¿Conoce nuestras redes sociales Facebook, YouTube y Twitter? 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6968004"/>
              </p:ext>
            </p:extLst>
          </p:nvPr>
        </p:nvGraphicFramePr>
        <p:xfrm>
          <a:off x="3289809" y="1690550"/>
          <a:ext cx="8571265" cy="4958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821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51302" y="331271"/>
            <a:ext cx="6161409" cy="11283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SV" sz="2400" dirty="0">
                <a:solidFill>
                  <a:srgbClr val="0070C0"/>
                </a:solidFill>
              </a:rPr>
              <a:t>14. En el caso que su respuesta sea sí, ¿considera que la información publicada contribuye a dar a conocer la labor del IAIP? [Facebook] 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178187"/>
              </p:ext>
            </p:extLst>
          </p:nvPr>
        </p:nvGraphicFramePr>
        <p:xfrm>
          <a:off x="2742167" y="796834"/>
          <a:ext cx="9131970" cy="5930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3646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6065" y="712854"/>
            <a:ext cx="6161409" cy="11283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SV" sz="2400" dirty="0">
                <a:solidFill>
                  <a:srgbClr val="0070C0"/>
                </a:solidFill>
              </a:rPr>
              <a:t>15. En el caso que su respuesta sea sí, ¿considera que la información publicada contribuye a dar a conocer la labor del IAIP? [Youtube] 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991721"/>
              </p:ext>
            </p:extLst>
          </p:nvPr>
        </p:nvGraphicFramePr>
        <p:xfrm>
          <a:off x="3432197" y="1841199"/>
          <a:ext cx="8219871" cy="4886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8209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99235" y="292082"/>
            <a:ext cx="6161409" cy="11283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SV" sz="2400" dirty="0">
                <a:solidFill>
                  <a:srgbClr val="0070C0"/>
                </a:solidFill>
              </a:rPr>
              <a:t>16. En el caso que su respuesta sea sí, ¿considera que la información publicada contribuye a dar a conocer la labor del IAIP? [Twitter] 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91702"/>
              </p:ext>
            </p:extLst>
          </p:nvPr>
        </p:nvGraphicFramePr>
        <p:xfrm>
          <a:off x="3266734" y="1639388"/>
          <a:ext cx="8555151" cy="5048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9537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08026" y="772732"/>
            <a:ext cx="9283974" cy="597579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SV" sz="1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Objetivo del sondeo:  </a:t>
            </a:r>
            <a:r>
              <a:rPr lang="es-SV" sz="18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Conocer la percepción de los usuarios del IAIP en relación a los servicios prestados por el Instituto.</a:t>
            </a:r>
            <a:endParaRPr lang="es-SV" sz="18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s-SV" sz="1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Metodología: </a:t>
            </a:r>
            <a:r>
              <a:rPr lang="es-SV" sz="18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Cuestionario con preguntas cerradas y abiertas. Las personas que nos visitaron fueron encuestadas, tanto en oficinas centrales como en el centro de formación del IAIP completando una serie de preguntas a través de dos Tablet.</a:t>
            </a:r>
            <a:endParaRPr lang="es-SV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s-SV" sz="1800" b="1" dirty="0">
                <a:solidFill>
                  <a:schemeClr val="accent1">
                    <a:lumMod val="50000"/>
                  </a:schemeClr>
                </a:solidFill>
              </a:rPr>
              <a:t>Período de recolección de información diciembre: </a:t>
            </a:r>
            <a:r>
              <a:rPr lang="es-SV" sz="1800" dirty="0">
                <a:solidFill>
                  <a:schemeClr val="bg2">
                    <a:lumMod val="25000"/>
                  </a:schemeClr>
                </a:solidFill>
              </a:rPr>
              <a:t>28 de noviembre al 23 de diciembre de 2022.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SV" sz="1800" b="1" dirty="0">
                <a:solidFill>
                  <a:schemeClr val="accent1">
                    <a:lumMod val="50000"/>
                  </a:schemeClr>
                </a:solidFill>
              </a:rPr>
              <a:t>Personas que dieron respuesta al formulario: </a:t>
            </a:r>
            <a:r>
              <a:rPr lang="es-SV" sz="1800" dirty="0">
                <a:solidFill>
                  <a:schemeClr val="bg2">
                    <a:lumMod val="25000"/>
                  </a:schemeClr>
                </a:solidFill>
              </a:rPr>
              <a:t>70.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SV" sz="1800" b="1" dirty="0">
                <a:solidFill>
                  <a:schemeClr val="accent1">
                    <a:lumMod val="50000"/>
                  </a:schemeClr>
                </a:solidFill>
              </a:rPr>
              <a:t>Temas a evaluar: </a:t>
            </a:r>
          </a:p>
          <a:p>
            <a:pPr marL="342900" indent="-342900" algn="just">
              <a:buAutoNum type="arabicPeriod"/>
            </a:pPr>
            <a:r>
              <a:rPr lang="es-SV" sz="1800" dirty="0"/>
              <a:t>Atención del personal, </a:t>
            </a:r>
          </a:p>
          <a:p>
            <a:pPr marL="342900" indent="-342900" algn="just">
              <a:buAutoNum type="arabicPeriod"/>
            </a:pPr>
            <a:r>
              <a:rPr lang="es-SV" sz="1800" dirty="0"/>
              <a:t>Servicios prestados, </a:t>
            </a:r>
          </a:p>
          <a:p>
            <a:pPr marL="342900" indent="-342900" algn="just">
              <a:buAutoNum type="arabicPeriod"/>
            </a:pPr>
            <a:r>
              <a:rPr lang="es-SV" sz="1800" dirty="0"/>
              <a:t>Instalaciones adecuadas, </a:t>
            </a:r>
          </a:p>
          <a:p>
            <a:pPr marL="342900" indent="-342900" algn="just">
              <a:buAutoNum type="arabicPeriod"/>
            </a:pPr>
            <a:r>
              <a:rPr lang="es-SV" sz="1800" dirty="0"/>
              <a:t>Satisfacción en general/recomendación, </a:t>
            </a:r>
          </a:p>
          <a:p>
            <a:pPr marL="342900" indent="-342900" algn="just">
              <a:buAutoNum type="arabicPeriod"/>
            </a:pPr>
            <a:r>
              <a:rPr lang="es-SV" sz="1800" dirty="0"/>
              <a:t>Medios electrónicos (web oficial, portal de transparencia y redes sociales). </a:t>
            </a:r>
          </a:p>
          <a:p>
            <a:endParaRPr lang="es-419" sz="1800" dirty="0"/>
          </a:p>
        </p:txBody>
      </p:sp>
    </p:spTree>
    <p:extLst>
      <p:ext uri="{BB962C8B-B14F-4D97-AF65-F5344CB8AC3E}">
        <p14:creationId xmlns:p14="http://schemas.microsoft.com/office/powerpoint/2010/main" val="3479816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2373" y="279940"/>
            <a:ext cx="6161409" cy="11283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SV" sz="2400" dirty="0">
                <a:solidFill>
                  <a:srgbClr val="0070C0"/>
                </a:solidFill>
              </a:rPr>
              <a:t>17. En el caso que su respuesta sea sí, ¿considera que la información publicada contribuye al fortalecimiento de la transparencia? [Facebook] 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27606"/>
              </p:ext>
            </p:extLst>
          </p:nvPr>
        </p:nvGraphicFramePr>
        <p:xfrm>
          <a:off x="3158558" y="1691639"/>
          <a:ext cx="8780893" cy="49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7990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3293" y="294475"/>
            <a:ext cx="6161409" cy="11283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SV" sz="2400" dirty="0">
                <a:solidFill>
                  <a:srgbClr val="0070C0"/>
                </a:solidFill>
              </a:rPr>
              <a:t>18. En el caso que su respuesta sea sí, ¿considera que la información publicada contribuye al fortalecimiento de la transparencia? [Youtube] 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6390425"/>
              </p:ext>
            </p:extLst>
          </p:nvPr>
        </p:nvGraphicFramePr>
        <p:xfrm>
          <a:off x="3365249" y="1639389"/>
          <a:ext cx="8312945" cy="5087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7118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60598" y="239279"/>
            <a:ext cx="6161409" cy="11283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SV" sz="2400" dirty="0">
                <a:solidFill>
                  <a:srgbClr val="0070C0"/>
                </a:solidFill>
              </a:rPr>
              <a:t>19. En el caso que su respuesta sea sí, ¿considera que la información publicada contribuye al fortalecimiento de la transparencia? [Twitter] 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809998"/>
              </p:ext>
            </p:extLst>
          </p:nvPr>
        </p:nvGraphicFramePr>
        <p:xfrm>
          <a:off x="3182505" y="1665513"/>
          <a:ext cx="8809197" cy="49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3762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8106" y="0"/>
            <a:ext cx="6161409" cy="11283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ES" sz="4000" dirty="0">
                <a:solidFill>
                  <a:srgbClr val="0070C0"/>
                </a:solidFill>
              </a:rPr>
              <a:t>Mejoras en el año 2022</a:t>
            </a:r>
            <a:endParaRPr lang="es-SV" sz="4000" dirty="0">
              <a:solidFill>
                <a:srgbClr val="0070C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766" y="1352961"/>
            <a:ext cx="3958046" cy="525799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5505"/>
            <a:ext cx="6011825" cy="417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93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7257" y="248195"/>
            <a:ext cx="7119257" cy="124527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ES" sz="4000" dirty="0">
                <a:solidFill>
                  <a:srgbClr val="0070C0"/>
                </a:solidFill>
              </a:rPr>
              <a:t>Publicación</a:t>
            </a:r>
            <a:r>
              <a:rPr lang="es-SV" sz="4000" dirty="0">
                <a:solidFill>
                  <a:srgbClr val="0070C0"/>
                </a:solidFill>
              </a:rPr>
              <a:t> de lineamiento #1 para la publicación de información oficiosa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3" y="2043342"/>
            <a:ext cx="4982890" cy="481465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00799" y="5721532"/>
            <a:ext cx="5630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b="1" dirty="0"/>
              <a:t>D.O. #234 tomo 437 del 12 de diciembre de 2022, fue publicado el nuevo Lineamiento No. 1 Para La Publicación de Información Oficiosa.</a:t>
            </a:r>
          </a:p>
        </p:txBody>
      </p:sp>
    </p:spTree>
    <p:extLst>
      <p:ext uri="{BB962C8B-B14F-4D97-AF65-F5344CB8AC3E}">
        <p14:creationId xmlns:p14="http://schemas.microsoft.com/office/powerpoint/2010/main" val="3621207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9"/>
            <a:ext cx="12192000" cy="6857143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600" y="5042307"/>
            <a:ext cx="6486998" cy="38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49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SV" b="1" dirty="0">
                <a:solidFill>
                  <a:schemeClr val="accent5">
                    <a:lumMod val="50000"/>
                  </a:schemeClr>
                </a:solidFill>
              </a:rPr>
              <a:t>Usuarios que respondieron el sondeo</a:t>
            </a:r>
            <a:endParaRPr lang="es-SV" dirty="0"/>
          </a:p>
        </p:txBody>
      </p:sp>
      <p:sp>
        <p:nvSpPr>
          <p:cNvPr id="5" name="Rectángulo 4"/>
          <p:cNvSpPr/>
          <p:nvPr/>
        </p:nvSpPr>
        <p:spPr>
          <a:xfrm>
            <a:off x="9601200" y="2092036"/>
            <a:ext cx="1953491" cy="2119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>
                <a:solidFill>
                  <a:schemeClr val="accent5">
                    <a:lumMod val="50000"/>
                  </a:schemeClr>
                </a:solidFill>
              </a:rPr>
              <a:t>Todas las personas que respondieron (70) se mostraron satisfechas con la atención que recibió por el personal del IAIP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85672"/>
              </p:ext>
            </p:extLst>
          </p:nvPr>
        </p:nvGraphicFramePr>
        <p:xfrm>
          <a:off x="2908299" y="1825625"/>
          <a:ext cx="7476671" cy="4744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7081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02730" y="764370"/>
            <a:ext cx="6161409" cy="1128345"/>
          </a:xfrm>
        </p:spPr>
        <p:txBody>
          <a:bodyPr>
            <a:noAutofit/>
          </a:bodyPr>
          <a:lstStyle/>
          <a:p>
            <a:pPr algn="ctr"/>
            <a:r>
              <a:rPr lang="es-SV" sz="2400" dirty="0">
                <a:solidFill>
                  <a:srgbClr val="0070C0"/>
                </a:solidFill>
              </a:rPr>
              <a:t>2. ¿Le resolvieron de manera oportuna el trámite, proceso y/o consulta por el que acudió al IAIP? </a:t>
            </a:r>
            <a:br>
              <a:rPr lang="es-SV" sz="2400" dirty="0">
                <a:solidFill>
                  <a:srgbClr val="0070C0"/>
                </a:solidFill>
              </a:rPr>
            </a:br>
            <a:endParaRPr lang="es-SV" sz="24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0376242"/>
              </p:ext>
            </p:extLst>
          </p:nvPr>
        </p:nvGraphicFramePr>
        <p:xfrm>
          <a:off x="3009832" y="1892714"/>
          <a:ext cx="9034122" cy="4873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6826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63266" y="826068"/>
            <a:ext cx="8090532" cy="112834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SV" sz="2400" dirty="0">
                <a:solidFill>
                  <a:srgbClr val="0070C0"/>
                </a:solidFill>
              </a:rPr>
              <a:t>3. ¿La comunicación utilizada durante el servicio prestado por el personal del IAIP es incluyente con las personas con alguna discapacidad o adultas mayores? </a:t>
            </a:r>
            <a:br>
              <a:rPr lang="es-SV" sz="2400" dirty="0">
                <a:solidFill>
                  <a:srgbClr val="0070C0"/>
                </a:solidFill>
              </a:rPr>
            </a:br>
            <a:endParaRPr lang="es-SV" sz="2400" dirty="0">
              <a:solidFill>
                <a:srgbClr val="0070C0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9121370"/>
              </p:ext>
            </p:extLst>
          </p:nvPr>
        </p:nvGraphicFramePr>
        <p:xfrm>
          <a:off x="3263265" y="1954413"/>
          <a:ext cx="8676185" cy="4799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6053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4849" y="0"/>
            <a:ext cx="6161409" cy="11283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SV" sz="2400" dirty="0">
                <a:solidFill>
                  <a:srgbClr val="0070C0"/>
                </a:solidFill>
              </a:rPr>
              <a:t>4. ¿Qué aspectos adicionales podríamos hacer, para crear una mejor experiencia para usted? 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057982"/>
              </p:ext>
            </p:extLst>
          </p:nvPr>
        </p:nvGraphicFramePr>
        <p:xfrm>
          <a:off x="3000375" y="1234439"/>
          <a:ext cx="8899888" cy="5479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4974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95313262"/>
              </p:ext>
            </p:extLst>
          </p:nvPr>
        </p:nvGraphicFramePr>
        <p:xfrm>
          <a:off x="3384281" y="836023"/>
          <a:ext cx="8128000" cy="5584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3806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39090" y="493914"/>
            <a:ext cx="6161409" cy="11283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SV" sz="2400" dirty="0">
                <a:solidFill>
                  <a:srgbClr val="0070C0"/>
                </a:solidFill>
              </a:rPr>
              <a:t>5. ¿Nos recomendaría como institución pública a algún amigo/a? 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629947"/>
              </p:ext>
            </p:extLst>
          </p:nvPr>
        </p:nvGraphicFramePr>
        <p:xfrm>
          <a:off x="2972548" y="1410243"/>
          <a:ext cx="8927714" cy="5343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619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2273" y="674218"/>
            <a:ext cx="6161409" cy="11283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SV" sz="2400" dirty="0">
                <a:solidFill>
                  <a:srgbClr val="0070C0"/>
                </a:solidFill>
              </a:rPr>
              <a:t>6. ¿Qué tan de acuerdo está con la siguiente afirmación? El IAIP es una institución que contribuye al fortalecimiento de la transparencia.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610886"/>
              </p:ext>
            </p:extLst>
          </p:nvPr>
        </p:nvGraphicFramePr>
        <p:xfrm>
          <a:off x="3347628" y="2005148"/>
          <a:ext cx="7847239" cy="466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38709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2816</TotalTime>
  <Words>765</Words>
  <Application>Microsoft Office PowerPoint</Application>
  <PresentationFormat>Panorámica</PresentationFormat>
  <Paragraphs>49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Tema de Office</vt:lpstr>
      <vt:lpstr>Sondeo satisfacción de usuarios sobre los servicios del IAIP </vt:lpstr>
      <vt:lpstr>Presentación de PowerPoint</vt:lpstr>
      <vt:lpstr>Usuarios que respondieron el sondeo</vt:lpstr>
      <vt:lpstr>2. ¿Le resolvieron de manera oportuna el trámite, proceso y/o consulta por el que acudió al IAIP?  </vt:lpstr>
      <vt:lpstr>3. ¿La comunicación utilizada durante el servicio prestado por el personal del IAIP es incluyente con las personas con alguna discapacidad o adultas mayores?  </vt:lpstr>
      <vt:lpstr>4. ¿Qué aspectos adicionales podríamos hacer, para crear una mejor experiencia para usted? </vt:lpstr>
      <vt:lpstr>Presentación de PowerPoint</vt:lpstr>
      <vt:lpstr>5. ¿Nos recomendaría como institución pública a algún amigo/a? </vt:lpstr>
      <vt:lpstr>6. ¿Qué tan de acuerdo está con la siguiente afirmación? El IAIP es una institución que contribuye al fortalecimiento de la transparencia.</vt:lpstr>
      <vt:lpstr>7. ¿Qué tan de acuerdo está con la siguiente afirmación? El IAIP es una institución que garantiza el derecho de acceso a la información pública.</vt:lpstr>
      <vt:lpstr>8. ¿Conoce la página web y el portal de transparencia del IAIP? </vt:lpstr>
      <vt:lpstr>9. En el caso de su repuesta sea sí, ¿del 1 al 10 cómo calificaría las siguientes características? (se pública información que tiene utilidad) </vt:lpstr>
      <vt:lpstr>10. En el caso de su repuesta sea sí, ¿del 1 al 10 cómo calificaría las siguientes características? Accesibilidad (al navegar en Internet se encuentra fácil la página o el portal de transparencia) </vt:lpstr>
      <vt:lpstr>11. En el caso de su repuesta sea sí, ¿del 1 al 10 cómo calificaría las siguientes características? Identidad (la información disponible se refiere al IAIP) </vt:lpstr>
      <vt:lpstr>12. En el caso de su repuesta sea sí, ¿del 1 al 10 cómo calificaría las siguientes características?  Navegación (al ingresar al sitio puedes encontrar más información con facilidad) </vt:lpstr>
      <vt:lpstr>13.  ¿Conoce nuestras redes sociales Facebook, YouTube y Twitter? </vt:lpstr>
      <vt:lpstr>14. En el caso que su respuesta sea sí, ¿considera que la información publicada contribuye a dar a conocer la labor del IAIP? [Facebook] </vt:lpstr>
      <vt:lpstr>15. En el caso que su respuesta sea sí, ¿considera que la información publicada contribuye a dar a conocer la labor del IAIP? [Youtube] </vt:lpstr>
      <vt:lpstr>16. En el caso que su respuesta sea sí, ¿considera que la información publicada contribuye a dar a conocer la labor del IAIP? [Twitter] </vt:lpstr>
      <vt:lpstr>17. En el caso que su respuesta sea sí, ¿considera que la información publicada contribuye al fortalecimiento de la transparencia? [Facebook] </vt:lpstr>
      <vt:lpstr>18. En el caso que su respuesta sea sí, ¿considera que la información publicada contribuye al fortalecimiento de la transparencia? [Youtube] </vt:lpstr>
      <vt:lpstr>19. En el caso que su respuesta sea sí, ¿considera que la información publicada contribuye al fortalecimiento de la transparencia? [Twitter] </vt:lpstr>
      <vt:lpstr>Mejoras en el año 2022</vt:lpstr>
      <vt:lpstr>Publicación de lineamiento #1 para la publicación de información oficiosa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Unidad de Comunicadiones</dc:creator>
  <cp:lastModifiedBy>Roger Arana</cp:lastModifiedBy>
  <cp:revision>121</cp:revision>
  <cp:lastPrinted>2022-01-10T16:04:32Z</cp:lastPrinted>
  <dcterms:created xsi:type="dcterms:W3CDTF">2021-10-15T21:21:24Z</dcterms:created>
  <dcterms:modified xsi:type="dcterms:W3CDTF">2023-05-03T17:50:53Z</dcterms:modified>
</cp:coreProperties>
</file>