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434" autoAdjust="0"/>
  </p:normalViewPr>
  <p:slideViewPr>
    <p:cSldViewPr snapToGrid="0">
      <p:cViewPr>
        <p:scale>
          <a:sx n="20" d="100"/>
          <a:sy n="20" d="100"/>
        </p:scale>
        <p:origin x="294" y="-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3000"/>
              <a:t>Casos que ingresaron al IAIP entre enero y junio 2018</a:t>
            </a:r>
          </a:p>
        </c:rich>
      </c:tx>
      <c:layout>
        <c:manualLayout>
          <c:xMode val="edge"/>
          <c:yMode val="edge"/>
          <c:x val="0.15693044623981442"/>
          <c:y val="2.6447386147389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0.16283897827591798"/>
          <c:y val="0.12682375787798858"/>
          <c:w val="0.68892553176245441"/>
          <c:h val="0.843480302483572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2372135172119691"/>
                  <c:y val="-0.20524489742845484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F8EB0623-B26F-432D-B1F3-9A75C1F1B8B3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1091332750132535"/>
                  <c:y val="0.13922047468238921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18F08677-7635-47DF-B24D-F07529FDAFC9}" type="PERCENTAGE">
                      <a:rPr lang="en-US" baseline="0"/>
                      <a:pPr/>
                      <a:t>[PORCENTAJE]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Hoja2!$B$3:$C$3</c:f>
              <c:strCache>
                <c:ptCount val="2"/>
                <c:pt idx="0">
                  <c:v>Acceso a la Información Pública </c:v>
                </c:pt>
                <c:pt idx="1">
                  <c:v>Protección de Datos Personales </c:v>
                </c:pt>
              </c:strCache>
            </c:strRef>
          </c:cat>
          <c:val>
            <c:numRef>
              <c:f>Hoja2!$B$4:$C$4</c:f>
              <c:numCache>
                <c:formatCode>General</c:formatCode>
                <c:ptCount val="2"/>
                <c:pt idx="0">
                  <c:v>199</c:v>
                </c:pt>
                <c:pt idx="1">
                  <c:v>82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3000" b="1" dirty="0"/>
              <a:t>Las 12</a:t>
            </a:r>
            <a:r>
              <a:rPr lang="es-SV" sz="3000" b="1" baseline="0" dirty="0"/>
              <a:t> instituciones con más casos en el </a:t>
            </a:r>
            <a:r>
              <a:rPr lang="es-SV" sz="3000" b="1" baseline="0" dirty="0" smtClean="0"/>
              <a:t>IAIP</a:t>
            </a:r>
            <a:endParaRPr lang="es-SV" sz="3000" b="1" dirty="0"/>
          </a:p>
        </c:rich>
      </c:tx>
      <c:layout>
        <c:manualLayout>
          <c:xMode val="edge"/>
          <c:yMode val="edge"/>
          <c:x val="0.12290250074216486"/>
          <c:y val="2.3362533434176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0.22178223233765437"/>
          <c:y val="0.14903571738010374"/>
          <c:w val="0.75188622966114871"/>
          <c:h val="0.8142516665531269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Hoja10!$A$1:$L$1</c:f>
              <c:strCache>
                <c:ptCount val="12"/>
                <c:pt idx="0">
                  <c:v>M. Salud</c:v>
                </c:pt>
                <c:pt idx="1">
                  <c:v>Asamblea Legislativa </c:v>
                </c:pt>
                <c:pt idx="2">
                  <c:v>CSJ </c:v>
                </c:pt>
                <c:pt idx="3">
                  <c:v>Capres </c:v>
                </c:pt>
                <c:pt idx="4">
                  <c:v>PCN </c:v>
                </c:pt>
                <c:pt idx="5">
                  <c:v>DGCP</c:v>
                </c:pt>
                <c:pt idx="6">
                  <c:v>TSE</c:v>
                </c:pt>
                <c:pt idx="7">
                  <c:v>ISSS</c:v>
                </c:pt>
                <c:pt idx="8">
                  <c:v>UES</c:v>
                </c:pt>
                <c:pt idx="9">
                  <c:v>MRREE</c:v>
                </c:pt>
                <c:pt idx="10">
                  <c:v>CCR</c:v>
                </c:pt>
                <c:pt idx="11">
                  <c:v>CNJ</c:v>
                </c:pt>
              </c:strCache>
            </c:strRef>
          </c:cat>
          <c:val>
            <c:numRef>
              <c:f>Hoja10!$A$2:$L$2</c:f>
              <c:numCache>
                <c:formatCode>General</c:formatCode>
                <c:ptCount val="12"/>
                <c:pt idx="0">
                  <c:v>12</c:v>
                </c:pt>
                <c:pt idx="1">
                  <c:v>8</c:v>
                </c:pt>
                <c:pt idx="2">
                  <c:v>4</c:v>
                </c:pt>
                <c:pt idx="3">
                  <c:v>4</c:v>
                </c:pt>
                <c:pt idx="4">
                  <c:v>36</c:v>
                </c:pt>
                <c:pt idx="5">
                  <c:v>41</c:v>
                </c:pt>
                <c:pt idx="6">
                  <c:v>6</c:v>
                </c:pt>
                <c:pt idx="7">
                  <c:v>4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7082096"/>
        <c:axId val="117081536"/>
      </c:barChart>
      <c:catAx>
        <c:axId val="117082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7081536"/>
        <c:crosses val="autoZero"/>
        <c:auto val="1"/>
        <c:lblAlgn val="ctr"/>
        <c:lblOffset val="100"/>
        <c:noMultiLvlLbl val="0"/>
      </c:catAx>
      <c:valAx>
        <c:axId val="117081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7082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s-SV" sz="3000"/>
              <a:t>Casos atendidos según género </a:t>
            </a:r>
          </a:p>
        </c:rich>
      </c:tx>
      <c:layout>
        <c:manualLayout>
          <c:xMode val="edge"/>
          <c:yMode val="edge"/>
          <c:x val="0.32129795955274804"/>
          <c:y val="1.16040903657115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9763692204725486E-3"/>
                  <c:y val="0.165970776575575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9763692204725781E-3"/>
                  <c:y val="0.126001131982568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9527384409451563E-4"/>
                  <c:y val="-8.00165482653510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Hoja4!$B$45:$B$47</c:f>
              <c:strCache>
                <c:ptCount val="3"/>
                <c:pt idx="0">
                  <c:v>Masculino</c:v>
                </c:pt>
                <c:pt idx="1">
                  <c:v>Femenino</c:v>
                </c:pt>
                <c:pt idx="2">
                  <c:v>Transgénero </c:v>
                </c:pt>
              </c:strCache>
            </c:strRef>
          </c:cat>
          <c:val>
            <c:numRef>
              <c:f>Hoja4!$C$45:$C$47</c:f>
              <c:numCache>
                <c:formatCode>General</c:formatCode>
                <c:ptCount val="3"/>
                <c:pt idx="0">
                  <c:v>219</c:v>
                </c:pt>
                <c:pt idx="1">
                  <c:v>60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47600160"/>
        <c:axId val="147600720"/>
      </c:barChart>
      <c:catAx>
        <c:axId val="1476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7600720"/>
        <c:crosses val="autoZero"/>
        <c:auto val="1"/>
        <c:lblAlgn val="ctr"/>
        <c:lblOffset val="100"/>
        <c:noMultiLvlLbl val="0"/>
      </c:catAx>
      <c:valAx>
        <c:axId val="147600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760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500">
          <a:solidFill>
            <a:schemeClr val="bg1"/>
          </a:solidFill>
        </a:defRPr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56759901834179"/>
          <c:y val="9.6445769947499663E-2"/>
          <c:w val="0.68431826988759192"/>
          <c:h val="0.8492838862346310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Hoja9!$G$1:$J$1</c:f>
              <c:strCache>
                <c:ptCount val="4"/>
                <c:pt idx="0">
                  <c:v>Apelación </c:v>
                </c:pt>
                <c:pt idx="1">
                  <c:v>Falta de respuesta </c:v>
                </c:pt>
                <c:pt idx="2">
                  <c:v>Denuncia </c:v>
                </c:pt>
                <c:pt idx="3">
                  <c:v>Oficioso</c:v>
                </c:pt>
              </c:strCache>
            </c:strRef>
          </c:cat>
          <c:val>
            <c:numRef>
              <c:f>Hoja9!$G$2:$J$2</c:f>
              <c:numCache>
                <c:formatCode>General</c:formatCode>
                <c:ptCount val="4"/>
                <c:pt idx="0">
                  <c:v>216</c:v>
                </c:pt>
                <c:pt idx="1">
                  <c:v>39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5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s-SV" sz="3500">
                <a:solidFill>
                  <a:schemeClr val="bg1"/>
                </a:solidFill>
              </a:rPr>
              <a:t>Apelaciones según materia </a:t>
            </a:r>
          </a:p>
        </c:rich>
      </c:tx>
      <c:layout>
        <c:manualLayout>
          <c:xMode val="edge"/>
          <c:yMode val="edge"/>
          <c:x val="0.53153681008658971"/>
          <c:y val="0.205281008706666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5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3.0444628370004074E-2"/>
          <c:y val="0.16824731534135826"/>
          <c:w val="0.95781681294350451"/>
          <c:h val="0.71115518647529929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5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Hoja5!$E$2:$F$3</c:f>
              <c:strCache>
                <c:ptCount val="2"/>
                <c:pt idx="0">
                  <c:v> Acceso a la Información Pública </c:v>
                </c:pt>
                <c:pt idx="1">
                  <c:v>Protección de Datos Personales </c:v>
                </c:pt>
              </c:strCache>
            </c:strRef>
          </c:cat>
          <c:val>
            <c:numRef>
              <c:f>Hoja5!$E$5:$F$5</c:f>
              <c:numCache>
                <c:formatCode>General</c:formatCode>
                <c:ptCount val="2"/>
                <c:pt idx="0">
                  <c:v>130</c:v>
                </c:pt>
                <c:pt idx="1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19378528"/>
        <c:axId val="1193790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5">
                      <a:shade val="76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Hoja5!$E$2:$F$3</c15:sqref>
                        </c15:formulaRef>
                      </c:ext>
                    </c:extLst>
                    <c:strCache>
                      <c:ptCount val="2"/>
                      <c:pt idx="0">
                        <c:v> Acceso a la Información Pública </c:v>
                      </c:pt>
                      <c:pt idx="1">
                        <c:v>Protección de Datos Personales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Hoja5!$E$4:$F$4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1937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379088"/>
        <c:crosses val="autoZero"/>
        <c:auto val="1"/>
        <c:lblAlgn val="ctr"/>
        <c:lblOffset val="100"/>
        <c:noMultiLvlLbl val="0"/>
      </c:catAx>
      <c:valAx>
        <c:axId val="11937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37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ó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2"/>
            <a:ext cx="12447270" cy="33985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algn="l" defTabSz="3685032">
              <a:spcBef>
                <a:spcPts val="1200"/>
              </a:spcBef>
              <a:buNone/>
            </a:pPr>
            <a:r>
              <a:rPr lang="es-ES" sz="9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Impresión: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Este póster tiene un ancho de 122 cm y una altura de 92 cm. Está diseñado para imprimirse en una impresora de formato grande.</a:t>
            </a:r>
          </a:p>
          <a:p>
            <a:pPr algn="l" defTabSz="3685032">
              <a:spcBef>
                <a:spcPts val="300"/>
              </a:spcBef>
              <a:buNone/>
            </a:pPr>
            <a:endParaRPr lang="es-ES" sz="6000" noProof="1" smtClean="0">
              <a:latin typeface="Calibri Light"/>
              <a:cs typeface="Calibri"/>
            </a:endParaRPr>
          </a:p>
          <a:p>
            <a:pPr algn="l" defTabSz="3685032">
              <a:spcBef>
                <a:spcPts val="1200"/>
              </a:spcBef>
              <a:buNone/>
            </a:pPr>
            <a:r>
              <a:rPr lang="es-ES" sz="88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Personalizar el contenido: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Los marcadores de posición de este póster ya tienen formato. Especifique los marcadores de posición para agregar texto o haga clic en un icono para agregar una tabla, un gráfico, un gráfico SmartArt, una imagen o un archivo multimedia.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Para agregar o quitar viñetas del texto, haga clic en el botón Viñetas de la pestaña Inicio.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Si necesita más marcadores de posición para títulos, contenido o texto del cuerpo, haga una copia de lo que necesite y arrástrela a su posición. Las guías inteligentes de PowerPoint le ayudarán a alinearla con el resto del contenido.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¿Desea usar sus propias imágenes en lugar de las nuestras? No hay problema. Haga clic en una imagen, pulse la tecla Supr y luego haga clic en el icono para agregar la imagen.</a:t>
            </a:r>
            <a:endParaRPr lang="es-ES" sz="6600" kern="1200" noProof="1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331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3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2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3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32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jpe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-1" y="0"/>
            <a:ext cx="34650943" cy="504391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tIns="0" bIns="0" anchor="t">
            <a:normAutofit fontScale="90000"/>
          </a:bodyPr>
          <a:lstStyle/>
          <a:p>
            <a:pPr defTabSz="4389120">
              <a:spcBef>
                <a:spcPts val="0"/>
              </a:spcBef>
            </a:pPr>
            <a:r>
              <a:rPr lang="es-ES" sz="16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700" b="1" noProof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Datos y estadísticas del IAIP </a:t>
            </a:r>
            <a:r>
              <a:rPr lang="es-ES" sz="16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noProof="1" smtClean="0">
                <a:solidFill>
                  <a:schemeClr val="bg1"/>
                </a:solidFill>
                <a:latin typeface="Arial"/>
              </a:rPr>
              <a:t>Unidad de Estudios </a:t>
            </a:r>
            <a:r>
              <a:rPr lang="es-ES" sz="3600" b="1" noProof="1">
                <a:solidFill>
                  <a:schemeClr val="bg1"/>
                </a:solidFill>
                <a:latin typeface="Arial"/>
              </a:rPr>
              <a:t>e Investigación, 22 de junio 2017 </a:t>
            </a:r>
            <a:r>
              <a:rPr lang="es-ES" sz="9600" b="1" noProof="1">
                <a:solidFill>
                  <a:schemeClr val="bg1"/>
                </a:solidFill>
                <a:latin typeface="Arial"/>
              </a:rPr>
              <a:t/>
            </a:r>
            <a:br>
              <a:rPr lang="es-ES" sz="9600" b="1" noProof="1">
                <a:solidFill>
                  <a:schemeClr val="bg1"/>
                </a:solidFill>
                <a:latin typeface="Arial"/>
              </a:rPr>
            </a:br>
            <a:endParaRPr lang="es-ES" sz="16000" b="1" i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posición de texto 8"/>
          <p:cNvSpPr>
            <a:spLocks noGrp="1"/>
          </p:cNvSpPr>
          <p:nvPr>
            <p:ph type="body" sz="quarter" idx="21"/>
          </p:nvPr>
        </p:nvSpPr>
        <p:spPr>
          <a:xfrm>
            <a:off x="577517" y="6392360"/>
            <a:ext cx="34073426" cy="132680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algn="l" defTabSz="4389120"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8800" b="1" noProof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PROCEDIMIENTOS ADMINISTRATIVOS, </a:t>
            </a:r>
            <a:r>
              <a:rPr lang="es-ES" sz="8800" b="1" noProof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enero a junio 2018</a:t>
            </a:r>
            <a:endParaRPr lang="es-ES" sz="8800" b="1" i="0" baseline="0" noProof="1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20970241" y="9067614"/>
            <a:ext cx="22922043" cy="238507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026" name="Picture 2" descr="img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9120" y="-1"/>
            <a:ext cx="7889966" cy="515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5139086" y="-130629"/>
            <a:ext cx="8753198" cy="5174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451" y="1325244"/>
            <a:ext cx="6562909" cy="226279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Rectángulo 2"/>
          <p:cNvSpPr/>
          <p:nvPr/>
        </p:nvSpPr>
        <p:spPr>
          <a:xfrm>
            <a:off x="37298522" y="4195208"/>
            <a:ext cx="5372502" cy="1348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800" b="1" dirty="0" smtClean="0">
                <a:solidFill>
                  <a:schemeClr val="accent5">
                    <a:lumMod val="50000"/>
                  </a:schemeClr>
                </a:solidFill>
              </a:rPr>
              <a:t>Junio  2018</a:t>
            </a:r>
            <a:endParaRPr lang="es-SV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137350"/>
              </p:ext>
            </p:extLst>
          </p:nvPr>
        </p:nvGraphicFramePr>
        <p:xfrm>
          <a:off x="810283" y="9389633"/>
          <a:ext cx="11305518" cy="923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907932"/>
              </p:ext>
            </p:extLst>
          </p:nvPr>
        </p:nvGraphicFramePr>
        <p:xfrm>
          <a:off x="12175958" y="12229631"/>
          <a:ext cx="7748336" cy="2662025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4090736"/>
                <a:gridCol w="3657600"/>
              </a:tblGrid>
              <a:tr h="1602220"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ACCESO A LA INFORMACIÓN </a:t>
                      </a:r>
                    </a:p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PÚBLICA </a:t>
                      </a:r>
                      <a:endParaRPr lang="es-SV" sz="3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PROTECCIÓN DE </a:t>
                      </a:r>
                    </a:p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DATOS </a:t>
                      </a:r>
                    </a:p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PERSONALES </a:t>
                      </a:r>
                      <a:endParaRPr lang="es-SV" sz="3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59805"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199</a:t>
                      </a:r>
                      <a:endParaRPr lang="es-SV" sz="3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82</a:t>
                      </a:r>
                      <a:endParaRPr lang="es-SV" sz="3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158430"/>
              </p:ext>
            </p:extLst>
          </p:nvPr>
        </p:nvGraphicFramePr>
        <p:xfrm>
          <a:off x="8135621" y="19276679"/>
          <a:ext cx="11931888" cy="12783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07431"/>
              </p:ext>
            </p:extLst>
          </p:nvPr>
        </p:nvGraphicFramePr>
        <p:xfrm>
          <a:off x="12115800" y="15252860"/>
          <a:ext cx="7808493" cy="2182195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4212771"/>
                <a:gridCol w="3595722"/>
              </a:tblGrid>
              <a:tr h="10430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ALCALDÍAS </a:t>
                      </a:r>
                      <a:endParaRPr lang="es-SV" sz="3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GOBIERNO CENTRAL </a:t>
                      </a:r>
                    </a:p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 AUTÓNOMAS </a:t>
                      </a:r>
                      <a:endParaRPr lang="es-SV" sz="3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39141"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</a:t>
                      </a:r>
                      <a:endParaRPr lang="es-SV" sz="3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</a:t>
                      </a:r>
                      <a:endParaRPr lang="es-SV" sz="3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8409273" y="9962146"/>
            <a:ext cx="4860758" cy="984997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SV" sz="3500" dirty="0" smtClean="0"/>
              <a:t>Los datos evidencian que entre enero y junio, se reportó más casos iniciados por el género masculino. </a:t>
            </a:r>
            <a:r>
              <a:rPr lang="es-SV" sz="3500" dirty="0" smtClean="0"/>
              <a:t>Esta realidad es </a:t>
            </a:r>
            <a:r>
              <a:rPr lang="es-SV" sz="3500" dirty="0" smtClean="0"/>
              <a:t>consistente con datos reportados desde el inicio de funciones del IAIP, incluso cuando se compara con otros países Latinoamericanos. </a:t>
            </a:r>
            <a:r>
              <a:rPr lang="es-SV" sz="3500" dirty="0" smtClean="0"/>
              <a:t>Esta realidad establece un reto para el IAIP. Se vuelve necesario desarrollar políticas de acceso a la información con enfoque de género. </a:t>
            </a:r>
            <a:endParaRPr lang="es-SV" sz="3500" dirty="0"/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387488"/>
              </p:ext>
            </p:extLst>
          </p:nvPr>
        </p:nvGraphicFramePr>
        <p:xfrm>
          <a:off x="22076229" y="9962147"/>
          <a:ext cx="15222293" cy="984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43014"/>
              </p:ext>
            </p:extLst>
          </p:nvPr>
        </p:nvGraphicFramePr>
        <p:xfrm>
          <a:off x="22769831" y="21442861"/>
          <a:ext cx="9661431" cy="308142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346231"/>
                <a:gridCol w="2743200"/>
                <a:gridCol w="2454442"/>
                <a:gridCol w="2117558"/>
              </a:tblGrid>
              <a:tr h="100716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350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PROCEDIMIENTO INICIADO</a:t>
                      </a:r>
                    </a:p>
                    <a:p>
                      <a:pPr algn="ctr" fontAlgn="b"/>
                      <a:endParaRPr lang="es-SV" sz="35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52929"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APELACIÓN </a:t>
                      </a:r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FALTA DE RESPUESTA </a:t>
                      </a:r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DENUNCIA </a:t>
                      </a:r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00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OFICIOSO</a:t>
                      </a:r>
                      <a:endParaRPr lang="es-SV" sz="30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002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35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216</a:t>
                      </a:r>
                      <a:endParaRPr lang="es-SV" sz="35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5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39</a:t>
                      </a:r>
                      <a:endParaRPr lang="es-SV" sz="35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5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es-SV" sz="35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35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s-SV" sz="35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281101"/>
              </p:ext>
            </p:extLst>
          </p:nvPr>
        </p:nvGraphicFramePr>
        <p:xfrm>
          <a:off x="32387422" y="21007773"/>
          <a:ext cx="12043703" cy="970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275792"/>
              </p:ext>
            </p:extLst>
          </p:nvPr>
        </p:nvGraphicFramePr>
        <p:xfrm>
          <a:off x="22076229" y="25514180"/>
          <a:ext cx="11900950" cy="654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2" name="Rectángulo 21"/>
          <p:cNvSpPr/>
          <p:nvPr/>
        </p:nvSpPr>
        <p:spPr>
          <a:xfrm>
            <a:off x="1160020" y="20993006"/>
            <a:ext cx="6422607" cy="110527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SV" sz="3500" dirty="0" smtClean="0">
                <a:solidFill>
                  <a:schemeClr val="accent5">
                    <a:lumMod val="50000"/>
                  </a:schemeClr>
                </a:solidFill>
              </a:rPr>
              <a:t>Los registros muestran que entre enero y junio de 2017 los entes obligados con más casos iniciados en el IAIP, son la Dirección General de Centros Penales (DGCP) y la Policía Nacional Civil (PNC). Al respecto, cabe señalar que se trata de casos  sobre </a:t>
            </a:r>
            <a:r>
              <a:rPr lang="es-SV" sz="3500" dirty="0" smtClean="0">
                <a:solidFill>
                  <a:schemeClr val="accent5">
                    <a:lumMod val="50000"/>
                  </a:schemeClr>
                </a:solidFill>
              </a:rPr>
              <a:t>el ejercicio del derecho a la Protección de Datos Personales. Concretamente, ciudadanos que solicitan</a:t>
            </a:r>
            <a:r>
              <a:rPr lang="es-SV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SV" sz="3600" dirty="0">
                <a:solidFill>
                  <a:schemeClr val="accent5">
                    <a:lumMod val="50000"/>
                  </a:schemeClr>
                </a:solidFill>
              </a:rPr>
              <a:t>cancelar o suprimir los antecedentes que registra la </a:t>
            </a:r>
            <a:r>
              <a:rPr lang="es-SV" sz="3600" dirty="0" smtClean="0">
                <a:solidFill>
                  <a:schemeClr val="accent5">
                    <a:lumMod val="50000"/>
                  </a:schemeClr>
                </a:solidFill>
              </a:rPr>
              <a:t>PNC y la DGCP </a:t>
            </a:r>
            <a:r>
              <a:rPr lang="es-SV" sz="3600" dirty="0">
                <a:solidFill>
                  <a:schemeClr val="accent5">
                    <a:lumMod val="50000"/>
                  </a:schemeClr>
                </a:solidFill>
              </a:rPr>
              <a:t>por el delito de lesiones culposas y </a:t>
            </a:r>
            <a:r>
              <a:rPr lang="es-SV" sz="3600" dirty="0" smtClean="0">
                <a:solidFill>
                  <a:schemeClr val="accent5">
                    <a:lumMod val="50000"/>
                  </a:schemeClr>
                </a:solidFill>
              </a:rPr>
              <a:t>leves.   Actualmente, se tiene una mesa de trabajo tanto con la PNC como con la DGCP para abordar estos casos.</a:t>
            </a:r>
            <a:endParaRPr lang="es-SV" sz="36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s-SV" sz="3500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2958f784-0ef9-4616-b22d-512a8cad1f0d">english</DirectSourceMarket>
    <ApprovalStatus xmlns="2958f784-0ef9-4616-b22d-512a8cad1f0d">InProgress</ApprovalStatus>
    <MarketSpecific xmlns="2958f784-0ef9-4616-b22d-512a8cad1f0d">false</MarketSpecific>
    <LocComments xmlns="2958f784-0ef9-4616-b22d-512a8cad1f0d" xsi:nil="true"/>
    <ThumbnailAssetId xmlns="2958f784-0ef9-4616-b22d-512a8cad1f0d" xsi:nil="true"/>
    <PrimaryImageGen xmlns="2958f784-0ef9-4616-b22d-512a8cad1f0d">true</PrimaryImageGen>
    <LegacyData xmlns="2958f784-0ef9-4616-b22d-512a8cad1f0d" xsi:nil="true"/>
    <LocRecommendedHandoff xmlns="2958f784-0ef9-4616-b22d-512a8cad1f0d" xsi:nil="true"/>
    <BusinessGroup xmlns="2958f784-0ef9-4616-b22d-512a8cad1f0d" xsi:nil="true"/>
    <BlockPublish xmlns="2958f784-0ef9-4616-b22d-512a8cad1f0d">false</BlockPublish>
    <TPFriendlyName xmlns="2958f784-0ef9-4616-b22d-512a8cad1f0d" xsi:nil="true"/>
    <NumericId xmlns="2958f784-0ef9-4616-b22d-512a8cad1f0d" xsi:nil="true"/>
    <APEditor xmlns="2958f784-0ef9-4616-b22d-512a8cad1f0d">
      <UserInfo>
        <DisplayName/>
        <AccountId xsi:nil="true"/>
        <AccountType/>
      </UserInfo>
    </APEditor>
    <SourceTitle xmlns="2958f784-0ef9-4616-b22d-512a8cad1f0d" xsi:nil="true"/>
    <OpenTemplate xmlns="2958f784-0ef9-4616-b22d-512a8cad1f0d">true</OpenTemplate>
    <UALocComments xmlns="2958f784-0ef9-4616-b22d-512a8cad1f0d" xsi:nil="true"/>
    <ParentAssetId xmlns="2958f784-0ef9-4616-b22d-512a8cad1f0d" xsi:nil="true"/>
    <IntlLangReviewDate xmlns="2958f784-0ef9-4616-b22d-512a8cad1f0d" xsi:nil="true"/>
    <FeatureTagsTaxHTField0 xmlns="2958f784-0ef9-4616-b22d-512a8cad1f0d">
      <Terms xmlns="http://schemas.microsoft.com/office/infopath/2007/PartnerControls"/>
    </FeatureTagsTaxHTField0>
    <PublishStatusLookup xmlns="2958f784-0ef9-4616-b22d-512a8cad1f0d">
      <Value>715500</Value>
    </PublishStatusLookup>
    <Providers xmlns="2958f784-0ef9-4616-b22d-512a8cad1f0d" xsi:nil="true"/>
    <MachineTranslated xmlns="2958f784-0ef9-4616-b22d-512a8cad1f0d">false</MachineTranslated>
    <OriginalSourceMarket xmlns="2958f784-0ef9-4616-b22d-512a8cad1f0d">english</OriginalSourceMarket>
    <APDescription xmlns="2958f784-0ef9-4616-b22d-512a8cad1f0d" xsi:nil="true"/>
    <ClipArtFilename xmlns="2958f784-0ef9-4616-b22d-512a8cad1f0d" xsi:nil="true"/>
    <ContentItem xmlns="2958f784-0ef9-4616-b22d-512a8cad1f0d" xsi:nil="true"/>
    <TPInstallLocation xmlns="2958f784-0ef9-4616-b22d-512a8cad1f0d" xsi:nil="true"/>
    <PublishTargets xmlns="2958f784-0ef9-4616-b22d-512a8cad1f0d">OfficeOnlineVNext</PublishTargets>
    <TimesCloned xmlns="2958f784-0ef9-4616-b22d-512a8cad1f0d" xsi:nil="true"/>
    <AssetStart xmlns="2958f784-0ef9-4616-b22d-512a8cad1f0d">2013-01-21T10:18:00+00:00</AssetStart>
    <Provider xmlns="2958f784-0ef9-4616-b22d-512a8cad1f0d" xsi:nil="true"/>
    <AcquiredFrom xmlns="2958f784-0ef9-4616-b22d-512a8cad1f0d">Internal MS</AcquiredFrom>
    <FriendlyTitle xmlns="2958f784-0ef9-4616-b22d-512a8cad1f0d" xsi:nil="true"/>
    <LastHandOff xmlns="2958f784-0ef9-4616-b22d-512a8cad1f0d" xsi:nil="true"/>
    <TPClientViewer xmlns="2958f784-0ef9-4616-b22d-512a8cad1f0d" xsi:nil="true"/>
    <UACurrentWords xmlns="2958f784-0ef9-4616-b22d-512a8cad1f0d" xsi:nil="true"/>
    <ArtSampleDocs xmlns="2958f784-0ef9-4616-b22d-512a8cad1f0d" xsi:nil="true"/>
    <UALocRecommendation xmlns="2958f784-0ef9-4616-b22d-512a8cad1f0d">Localize</UALocRecommendation>
    <Manager xmlns="2958f784-0ef9-4616-b22d-512a8cad1f0d" xsi:nil="true"/>
    <ShowIn xmlns="2958f784-0ef9-4616-b22d-512a8cad1f0d">Show everywhere</ShowIn>
    <UANotes xmlns="2958f784-0ef9-4616-b22d-512a8cad1f0d" xsi:nil="true"/>
    <TemplateStatus xmlns="2958f784-0ef9-4616-b22d-512a8cad1f0d">Complete</TemplateStatus>
    <InternalTagsTaxHTField0 xmlns="2958f784-0ef9-4616-b22d-512a8cad1f0d">
      <Terms xmlns="http://schemas.microsoft.com/office/infopath/2007/PartnerControls"/>
    </InternalTagsTaxHTField0>
    <CSXHash xmlns="2958f784-0ef9-4616-b22d-512a8cad1f0d" xsi:nil="true"/>
    <Downloads xmlns="2958f784-0ef9-4616-b22d-512a8cad1f0d">0</Downloads>
    <VoteCount xmlns="2958f784-0ef9-4616-b22d-512a8cad1f0d" xsi:nil="true"/>
    <OOCacheId xmlns="2958f784-0ef9-4616-b22d-512a8cad1f0d" xsi:nil="true"/>
    <IsDeleted xmlns="2958f784-0ef9-4616-b22d-512a8cad1f0d">false</IsDeleted>
    <AssetExpire xmlns="2958f784-0ef9-4616-b22d-512a8cad1f0d">2029-01-01T08:00:00+00:00</AssetExpire>
    <DSATActionTaken xmlns="2958f784-0ef9-4616-b22d-512a8cad1f0d" xsi:nil="true"/>
    <CSXSubmissionMarket xmlns="2958f784-0ef9-4616-b22d-512a8cad1f0d" xsi:nil="true"/>
    <TPExecutable xmlns="2958f784-0ef9-4616-b22d-512a8cad1f0d" xsi:nil="true"/>
    <SubmitterId xmlns="2958f784-0ef9-4616-b22d-512a8cad1f0d" xsi:nil="true"/>
    <EditorialTags xmlns="2958f784-0ef9-4616-b22d-512a8cad1f0d" xsi:nil="true"/>
    <AssetType xmlns="2958f784-0ef9-4616-b22d-512a8cad1f0d">TP</AssetType>
    <BugNumber xmlns="2958f784-0ef9-4616-b22d-512a8cad1f0d" xsi:nil="true"/>
    <CSXSubmissionDate xmlns="2958f784-0ef9-4616-b22d-512a8cad1f0d" xsi:nil="true"/>
    <CSXUpdate xmlns="2958f784-0ef9-4616-b22d-512a8cad1f0d">false</CSXUpdate>
    <ApprovalLog xmlns="2958f784-0ef9-4616-b22d-512a8cad1f0d" xsi:nil="true"/>
    <Milestone xmlns="2958f784-0ef9-4616-b22d-512a8cad1f0d" xsi:nil="true"/>
    <RecommendationsModifier xmlns="2958f784-0ef9-4616-b22d-512a8cad1f0d" xsi:nil="true"/>
    <OriginAsset xmlns="2958f784-0ef9-4616-b22d-512a8cad1f0d" xsi:nil="true"/>
    <TPComponent xmlns="2958f784-0ef9-4616-b22d-512a8cad1f0d" xsi:nil="true"/>
    <AssetId xmlns="2958f784-0ef9-4616-b22d-512a8cad1f0d">TP104001342</AssetId>
    <IntlLocPriority xmlns="2958f784-0ef9-4616-b22d-512a8cad1f0d" xsi:nil="true"/>
    <PolicheckWords xmlns="2958f784-0ef9-4616-b22d-512a8cad1f0d" xsi:nil="true"/>
    <TPLaunchHelpLink xmlns="2958f784-0ef9-4616-b22d-512a8cad1f0d" xsi:nil="true"/>
    <TPApplication xmlns="2958f784-0ef9-4616-b22d-512a8cad1f0d" xsi:nil="true"/>
    <CrawlForDependencies xmlns="2958f784-0ef9-4616-b22d-512a8cad1f0d">false</CrawlForDependencies>
    <HandoffToMSDN xmlns="2958f784-0ef9-4616-b22d-512a8cad1f0d" xsi:nil="true"/>
    <PlannedPubDate xmlns="2958f784-0ef9-4616-b22d-512a8cad1f0d" xsi:nil="true"/>
    <IntlLangReviewer xmlns="2958f784-0ef9-4616-b22d-512a8cad1f0d" xsi:nil="true"/>
    <TrustLevel xmlns="2958f784-0ef9-4616-b22d-512a8cad1f0d">1 Microsoft Managed Content</TrustLevel>
    <LocLastLocAttemptVersionLookup xmlns="2958f784-0ef9-4616-b22d-512a8cad1f0d">343512</LocLastLocAttemptVersionLookup>
    <IsSearchable xmlns="2958f784-0ef9-4616-b22d-512a8cad1f0d">true</IsSearchable>
    <TemplateTemplateType xmlns="2958f784-0ef9-4616-b22d-512a8cad1f0d">PowerPoint Presentation Template</TemplateTemplateType>
    <CampaignTagsTaxHTField0 xmlns="2958f784-0ef9-4616-b22d-512a8cad1f0d">
      <Terms xmlns="http://schemas.microsoft.com/office/infopath/2007/PartnerControls"/>
    </CampaignTagsTaxHTField0>
    <TPNamespace xmlns="2958f784-0ef9-4616-b22d-512a8cad1f0d" xsi:nil="true"/>
    <TaxCatchAll xmlns="2958f784-0ef9-4616-b22d-512a8cad1f0d"/>
    <Markets xmlns="2958f784-0ef9-4616-b22d-512a8cad1f0d"/>
    <UAProjectedTotalWords xmlns="2958f784-0ef9-4616-b22d-512a8cad1f0d" xsi:nil="true"/>
    <LocMarketGroupTiers2 xmlns="2958f784-0ef9-4616-b22d-512a8cad1f0d" xsi:nil="true"/>
    <IntlLangReview xmlns="2958f784-0ef9-4616-b22d-512a8cad1f0d">false</IntlLangReview>
    <OutputCachingOn xmlns="2958f784-0ef9-4616-b22d-512a8cad1f0d">true</OutputCachingOn>
    <AverageRating xmlns="2958f784-0ef9-4616-b22d-512a8cad1f0d" xsi:nil="true"/>
    <APAuthor xmlns="2958f784-0ef9-4616-b22d-512a8cad1f0d">
      <UserInfo>
        <DisplayName>System Account</DisplayName>
        <AccountId>1073741823</AccountId>
        <AccountType/>
      </UserInfo>
    </APAuthor>
    <LocManualTestRequired xmlns="2958f784-0ef9-4616-b22d-512a8cad1f0d">false</LocManualTestRequired>
    <TPCommandLine xmlns="2958f784-0ef9-4616-b22d-512a8cad1f0d" xsi:nil="true"/>
    <TPAppVersion xmlns="2958f784-0ef9-4616-b22d-512a8cad1f0d" xsi:nil="true"/>
    <EditorialStatus xmlns="2958f784-0ef9-4616-b22d-512a8cad1f0d">Complete</EditorialStatus>
    <LastModifiedDateTime xmlns="2958f784-0ef9-4616-b22d-512a8cad1f0d" xsi:nil="true"/>
    <ScenarioTagsTaxHTField0 xmlns="2958f784-0ef9-4616-b22d-512a8cad1f0d">
      <Terms xmlns="http://schemas.microsoft.com/office/infopath/2007/PartnerControls"/>
    </ScenarioTagsTaxHTField0>
    <OriginalRelease xmlns="2958f784-0ef9-4616-b22d-512a8cad1f0d">15</OriginalRelease>
    <TPLaunchHelpLinkType xmlns="2958f784-0ef9-4616-b22d-512a8cad1f0d">Template</TPLaunchHelpLinkType>
    <LocalizationTagsTaxHTField0 xmlns="2958f784-0ef9-4616-b22d-512a8cad1f0d">
      <Terms xmlns="http://schemas.microsoft.com/office/infopath/2007/PartnerControls"/>
    </LocalizationTagsTaxHTField0>
    <Description0 xmlns="fb5acd76-e9f3-4601-9d69-91f53ab96ae6" xsi:nil="true"/>
    <Component xmlns="fb5acd76-e9f3-4601-9d69-91f53ab96ae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016300-FD88-4D59-B94F-BA80D2637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4C2ADE-A257-45E6-A8A8-A5CFC12AD2E8}">
  <ds:schemaRefs>
    <ds:schemaRef ds:uri="http://www.w3.org/XML/1998/namespace"/>
    <ds:schemaRef ds:uri="http://purl.org/dc/terms/"/>
    <ds:schemaRef ds:uri="http://purl.org/dc/elements/1.1/"/>
    <ds:schemaRef ds:uri="2958f784-0ef9-4616-b22d-512a8cad1f0d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fb5acd76-e9f3-4601-9d69-91f53ab96ae6"/>
  </ds:schemaRefs>
</ds:datastoreItem>
</file>

<file path=customXml/itemProps3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244</Words>
  <Application>Microsoft Office PowerPoint</Application>
  <PresentationFormat>Personalizado</PresentationFormat>
  <Paragraphs>36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Datos y estadísticas del IAIP  Unidad de Estudios e Investigación, 22 de junio 2017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2017-05-15T21:41:35Z</dcterms:created>
  <dcterms:modified xsi:type="dcterms:W3CDTF">2018-07-06T16:24:10Z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0x010100DE95A0C693CEB341887D38A4A2B58B45040072C752107C5A7B47AA91A1EE638E6F1F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